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handoutMasterIdLst>
    <p:handoutMasterId r:id="rId20"/>
  </p:handoutMasterIdLst>
  <p:sldIdLst>
    <p:sldId id="257" r:id="rId2"/>
    <p:sldId id="330" r:id="rId3"/>
    <p:sldId id="362" r:id="rId4"/>
    <p:sldId id="361" r:id="rId5"/>
    <p:sldId id="321" r:id="rId6"/>
    <p:sldId id="338" r:id="rId7"/>
    <p:sldId id="339" r:id="rId8"/>
    <p:sldId id="340" r:id="rId9"/>
    <p:sldId id="342" r:id="rId10"/>
    <p:sldId id="363" r:id="rId11"/>
    <p:sldId id="364" r:id="rId12"/>
    <p:sldId id="366" r:id="rId13"/>
    <p:sldId id="367" r:id="rId14"/>
    <p:sldId id="368" r:id="rId15"/>
    <p:sldId id="365" r:id="rId16"/>
    <p:sldId id="347" r:id="rId17"/>
    <p:sldId id="348" r:id="rId18"/>
  </p:sldIdLst>
  <p:sldSz cx="12192000" cy="6858000"/>
  <p:notesSz cx="6735763" cy="9866313"/>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7001" autoAdjust="0"/>
    <p:restoredTop sz="94660"/>
  </p:normalViewPr>
  <p:slideViewPr>
    <p:cSldViewPr snapToGrid="0">
      <p:cViewPr>
        <p:scale>
          <a:sx n="70" d="100"/>
          <a:sy n="70" d="100"/>
        </p:scale>
        <p:origin x="-1242" y="-564"/>
      </p:cViewPr>
      <p:guideLst>
        <p:guide orient="horz" pos="2160"/>
        <p:guide pos="3840"/>
      </p:guideLst>
    </p:cSldViewPr>
  </p:slideViewPr>
  <p:notesTextViewPr>
    <p:cViewPr>
      <p:scale>
        <a:sx n="3" d="2"/>
        <a:sy n="3" d="2"/>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19413" cy="493713"/>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14763" y="0"/>
            <a:ext cx="2919412" cy="493713"/>
          </a:xfrm>
          <a:prstGeom prst="rect">
            <a:avLst/>
          </a:prstGeom>
        </p:spPr>
        <p:txBody>
          <a:bodyPr vert="horz" lIns="91440" tIns="45720" rIns="91440" bIns="45720" rtlCol="0"/>
          <a:lstStyle>
            <a:lvl1pPr algn="r">
              <a:defRPr sz="1200"/>
            </a:lvl1pPr>
          </a:lstStyle>
          <a:p>
            <a:fld id="{0F091580-B315-4B3F-84B8-1CE5ECE85ACA}" type="datetimeFigureOut">
              <a:rPr lang="fr-FR" smtClean="0"/>
              <a:t>26/06/2022</a:t>
            </a:fld>
            <a:endParaRPr lang="fr-FR"/>
          </a:p>
        </p:txBody>
      </p:sp>
      <p:sp>
        <p:nvSpPr>
          <p:cNvPr id="4" name="Espace réservé du pied de page 3"/>
          <p:cNvSpPr>
            <a:spLocks noGrp="1"/>
          </p:cNvSpPr>
          <p:nvPr>
            <p:ph type="ftr" sz="quarter" idx="2"/>
          </p:nvPr>
        </p:nvSpPr>
        <p:spPr>
          <a:xfrm>
            <a:off x="0" y="9371013"/>
            <a:ext cx="2919413" cy="493712"/>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14763" y="9371013"/>
            <a:ext cx="2919412" cy="493712"/>
          </a:xfrm>
          <a:prstGeom prst="rect">
            <a:avLst/>
          </a:prstGeom>
        </p:spPr>
        <p:txBody>
          <a:bodyPr vert="horz" lIns="91440" tIns="45720" rIns="91440" bIns="45720" rtlCol="0" anchor="b"/>
          <a:lstStyle>
            <a:lvl1pPr algn="r">
              <a:defRPr sz="1200"/>
            </a:lvl1pPr>
          </a:lstStyle>
          <a:p>
            <a:fld id="{A1D34DC9-2100-4B49-9B39-495388DF0EAC}" type="slidenum">
              <a:rPr lang="fr-FR" smtClean="0"/>
              <a:t>‹N°›</a:t>
            </a:fld>
            <a:endParaRPr lang="fr-F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18831" cy="493316"/>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15373" y="0"/>
            <a:ext cx="2918831" cy="493316"/>
          </a:xfrm>
          <a:prstGeom prst="rect">
            <a:avLst/>
          </a:prstGeom>
        </p:spPr>
        <p:txBody>
          <a:bodyPr vert="horz" lIns="91440" tIns="45720" rIns="91440" bIns="45720" rtlCol="0"/>
          <a:lstStyle>
            <a:lvl1pPr algn="r">
              <a:defRPr sz="1200"/>
            </a:lvl1pPr>
          </a:lstStyle>
          <a:p>
            <a:fld id="{0223D39D-5F13-49EA-B4A4-9DA2F2D92CAD}" type="datetimeFigureOut">
              <a:rPr lang="fr-FR" smtClean="0"/>
              <a:pPr/>
              <a:t>26/06/2022</a:t>
            </a:fld>
            <a:endParaRPr lang="fr-FR"/>
          </a:p>
        </p:txBody>
      </p:sp>
      <p:sp>
        <p:nvSpPr>
          <p:cNvPr id="4" name="Espace réservé de l'image des diapositives 3"/>
          <p:cNvSpPr>
            <a:spLocks noGrp="1" noRot="1" noChangeAspect="1"/>
          </p:cNvSpPr>
          <p:nvPr>
            <p:ph type="sldImg" idx="2"/>
          </p:nvPr>
        </p:nvSpPr>
        <p:spPr>
          <a:xfrm>
            <a:off x="79375" y="739775"/>
            <a:ext cx="6577013" cy="3700463"/>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73577" y="4686499"/>
            <a:ext cx="5388610" cy="4439841"/>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9371285"/>
            <a:ext cx="2918831" cy="493316"/>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15373" y="9371285"/>
            <a:ext cx="2918831" cy="493316"/>
          </a:xfrm>
          <a:prstGeom prst="rect">
            <a:avLst/>
          </a:prstGeom>
        </p:spPr>
        <p:txBody>
          <a:bodyPr vert="horz" lIns="91440" tIns="45720" rIns="91440" bIns="45720" rtlCol="0" anchor="b"/>
          <a:lstStyle>
            <a:lvl1pPr algn="r">
              <a:defRPr sz="1200"/>
            </a:lvl1pPr>
          </a:lstStyle>
          <a:p>
            <a:fld id="{C583F617-9DA5-4FCA-9AAC-7934E3FA6ECA}" type="slidenum">
              <a:rPr lang="fr-FR" smtClean="0"/>
              <a:pPr/>
              <a:t>‹N°›</a:t>
            </a:fld>
            <a:endParaRPr lang="fr-FR"/>
          </a:p>
        </p:txBody>
      </p:sp>
    </p:spTree>
    <p:extLst>
      <p:ext uri="{BB962C8B-B14F-4D97-AF65-F5344CB8AC3E}">
        <p14:creationId xmlns="" xmlns:p14="http://schemas.microsoft.com/office/powerpoint/2010/main" val="15143530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smtClean="0"/>
              <a:t>Modifiez le style du titre</a:t>
            </a:r>
            <a:endParaRPr lang="fr-F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Modifier le style des sous-titres du masque</a:t>
            </a:r>
            <a:endParaRPr lang="fr-FR"/>
          </a:p>
        </p:txBody>
      </p:sp>
      <p:sp>
        <p:nvSpPr>
          <p:cNvPr id="4" name="Espace réservé de la date 3"/>
          <p:cNvSpPr>
            <a:spLocks noGrp="1"/>
          </p:cNvSpPr>
          <p:nvPr>
            <p:ph type="dt" sz="half" idx="10"/>
          </p:nvPr>
        </p:nvSpPr>
        <p:spPr/>
        <p:txBody>
          <a:bodyPr/>
          <a:lstStyle/>
          <a:p>
            <a:fld id="{663523D8-0CD0-45CF-87F2-9D7CCAAA3181}" type="datetime1">
              <a:rPr lang="fr-FR" smtClean="0"/>
              <a:pPr/>
              <a:t>26/06/2022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46E75C2-7343-48E4-8155-2803B5A518F9}" type="slidenum">
              <a:rPr lang="fr-FR" smtClean="0"/>
              <a:pPr/>
              <a:t>‹N°›</a:t>
            </a:fld>
            <a:endParaRPr lang="fr-FR"/>
          </a:p>
        </p:txBody>
      </p:sp>
    </p:spTree>
    <p:extLst>
      <p:ext uri="{BB962C8B-B14F-4D97-AF65-F5344CB8AC3E}">
        <p14:creationId xmlns="" xmlns:p14="http://schemas.microsoft.com/office/powerpoint/2010/main" val="36393184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187BB2BD-0A88-45D8-800F-30C1E6EDC1F7}" type="datetime1">
              <a:rPr lang="fr-FR" smtClean="0"/>
              <a:pPr/>
              <a:t>26/06/2022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46E75C2-7343-48E4-8155-2803B5A518F9}" type="slidenum">
              <a:rPr lang="fr-FR" smtClean="0"/>
              <a:pPr/>
              <a:t>‹N°›</a:t>
            </a:fld>
            <a:endParaRPr lang="fr-FR"/>
          </a:p>
        </p:txBody>
      </p:sp>
    </p:spTree>
    <p:extLst>
      <p:ext uri="{BB962C8B-B14F-4D97-AF65-F5344CB8AC3E}">
        <p14:creationId xmlns="" xmlns:p14="http://schemas.microsoft.com/office/powerpoint/2010/main" val="38216816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95FF7FC3-253A-4360-9948-32F108477938}" type="datetime1">
              <a:rPr lang="fr-FR" smtClean="0"/>
              <a:pPr/>
              <a:t>26/06/2022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46E75C2-7343-48E4-8155-2803B5A518F9}" type="slidenum">
              <a:rPr lang="fr-FR" smtClean="0"/>
              <a:pPr/>
              <a:t>‹N°›</a:t>
            </a:fld>
            <a:endParaRPr lang="fr-FR"/>
          </a:p>
        </p:txBody>
      </p:sp>
    </p:spTree>
    <p:extLst>
      <p:ext uri="{BB962C8B-B14F-4D97-AF65-F5344CB8AC3E}">
        <p14:creationId xmlns="" xmlns:p14="http://schemas.microsoft.com/office/powerpoint/2010/main" val="25757479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1764615B-472E-40A6-BB9A-B69BF027A33D}" type="datetime1">
              <a:rPr lang="fr-FR" smtClean="0"/>
              <a:pPr/>
              <a:t>26/06/2022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46E75C2-7343-48E4-8155-2803B5A518F9}" type="slidenum">
              <a:rPr lang="fr-FR" smtClean="0"/>
              <a:pPr/>
              <a:t>‹N°›</a:t>
            </a:fld>
            <a:endParaRPr lang="fr-FR"/>
          </a:p>
        </p:txBody>
      </p:sp>
    </p:spTree>
    <p:extLst>
      <p:ext uri="{BB962C8B-B14F-4D97-AF65-F5344CB8AC3E}">
        <p14:creationId xmlns="" xmlns:p14="http://schemas.microsoft.com/office/powerpoint/2010/main" val="11108182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smtClean="0"/>
              <a:t>Modifiez le style du titre</a:t>
            </a:r>
            <a:endParaRPr lang="fr-F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Modifier les styles du texte du masque</a:t>
            </a:r>
          </a:p>
        </p:txBody>
      </p:sp>
      <p:sp>
        <p:nvSpPr>
          <p:cNvPr id="4" name="Espace réservé de la date 3"/>
          <p:cNvSpPr>
            <a:spLocks noGrp="1"/>
          </p:cNvSpPr>
          <p:nvPr>
            <p:ph type="dt" sz="half" idx="10"/>
          </p:nvPr>
        </p:nvSpPr>
        <p:spPr/>
        <p:txBody>
          <a:bodyPr/>
          <a:lstStyle/>
          <a:p>
            <a:fld id="{41547E54-258F-4A83-8CBC-5F4B61104CE6}" type="datetime1">
              <a:rPr lang="fr-FR" smtClean="0"/>
              <a:pPr/>
              <a:t>26/06/2022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46E75C2-7343-48E4-8155-2803B5A518F9}" type="slidenum">
              <a:rPr lang="fr-FR" smtClean="0"/>
              <a:pPr/>
              <a:t>‹N°›</a:t>
            </a:fld>
            <a:endParaRPr lang="fr-FR"/>
          </a:p>
        </p:txBody>
      </p:sp>
    </p:spTree>
    <p:extLst>
      <p:ext uri="{BB962C8B-B14F-4D97-AF65-F5344CB8AC3E}">
        <p14:creationId xmlns="" xmlns:p14="http://schemas.microsoft.com/office/powerpoint/2010/main" val="22852283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838200" y="1825625"/>
            <a:ext cx="5181600" cy="435133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6172200" y="1825625"/>
            <a:ext cx="5181600" cy="435133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0E1C5F1E-F4CA-4D69-8090-E0A5813C9D7F}" type="datetime1">
              <a:rPr lang="fr-FR" smtClean="0"/>
              <a:pPr/>
              <a:t>26/06/2022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46E75C2-7343-48E4-8155-2803B5A518F9}" type="slidenum">
              <a:rPr lang="fr-FR" smtClean="0"/>
              <a:pPr/>
              <a:t>‹N°›</a:t>
            </a:fld>
            <a:endParaRPr lang="fr-FR"/>
          </a:p>
        </p:txBody>
      </p:sp>
    </p:spTree>
    <p:extLst>
      <p:ext uri="{BB962C8B-B14F-4D97-AF65-F5344CB8AC3E}">
        <p14:creationId xmlns="" xmlns:p14="http://schemas.microsoft.com/office/powerpoint/2010/main" val="26254673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smtClean="0"/>
              <a:t>Modifiez le style du titre</a:t>
            </a:r>
            <a:endParaRPr lang="fr-F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7D23DF40-A5BD-40AC-84BE-97C86C8CF96A}" type="datetime1">
              <a:rPr lang="fr-FR" smtClean="0"/>
              <a:pPr/>
              <a:t>26/06/2022</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846E75C2-7343-48E4-8155-2803B5A518F9}" type="slidenum">
              <a:rPr lang="fr-FR" smtClean="0"/>
              <a:pPr/>
              <a:t>‹N°›</a:t>
            </a:fld>
            <a:endParaRPr lang="fr-FR"/>
          </a:p>
        </p:txBody>
      </p:sp>
    </p:spTree>
    <p:extLst>
      <p:ext uri="{BB962C8B-B14F-4D97-AF65-F5344CB8AC3E}">
        <p14:creationId xmlns="" xmlns:p14="http://schemas.microsoft.com/office/powerpoint/2010/main" val="10730352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788359DD-C67E-43A5-B6A2-B646D0DD2814}" type="datetime1">
              <a:rPr lang="fr-FR" smtClean="0"/>
              <a:pPr/>
              <a:t>26/06/2022</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846E75C2-7343-48E4-8155-2803B5A518F9}" type="slidenum">
              <a:rPr lang="fr-FR" smtClean="0"/>
              <a:pPr/>
              <a:t>‹N°›</a:t>
            </a:fld>
            <a:endParaRPr lang="fr-FR"/>
          </a:p>
        </p:txBody>
      </p:sp>
    </p:spTree>
    <p:extLst>
      <p:ext uri="{BB962C8B-B14F-4D97-AF65-F5344CB8AC3E}">
        <p14:creationId xmlns="" xmlns:p14="http://schemas.microsoft.com/office/powerpoint/2010/main" val="33440799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50D3C1D5-AD8E-472A-95D5-EEA57A7F3C7A}" type="datetime1">
              <a:rPr lang="fr-FR" smtClean="0"/>
              <a:pPr/>
              <a:t>26/06/2022</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846E75C2-7343-48E4-8155-2803B5A518F9}" type="slidenum">
              <a:rPr lang="fr-FR" smtClean="0"/>
              <a:pPr/>
              <a:t>‹N°›</a:t>
            </a:fld>
            <a:endParaRPr lang="fr-FR"/>
          </a:p>
        </p:txBody>
      </p:sp>
    </p:spTree>
    <p:extLst>
      <p:ext uri="{BB962C8B-B14F-4D97-AF65-F5344CB8AC3E}">
        <p14:creationId xmlns="" xmlns:p14="http://schemas.microsoft.com/office/powerpoint/2010/main" val="8772314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5" name="Espace réservé de la date 4"/>
          <p:cNvSpPr>
            <a:spLocks noGrp="1"/>
          </p:cNvSpPr>
          <p:nvPr>
            <p:ph type="dt" sz="half" idx="10"/>
          </p:nvPr>
        </p:nvSpPr>
        <p:spPr/>
        <p:txBody>
          <a:bodyPr/>
          <a:lstStyle/>
          <a:p>
            <a:fld id="{4D5FFC4B-A29A-4999-A55C-AD8C16338EC0}" type="datetime1">
              <a:rPr lang="fr-FR" smtClean="0"/>
              <a:pPr/>
              <a:t>26/06/2022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46E75C2-7343-48E4-8155-2803B5A518F9}" type="slidenum">
              <a:rPr lang="fr-FR" smtClean="0"/>
              <a:pPr/>
              <a:t>‹N°›</a:t>
            </a:fld>
            <a:endParaRPr lang="fr-FR"/>
          </a:p>
        </p:txBody>
      </p:sp>
    </p:spTree>
    <p:extLst>
      <p:ext uri="{BB962C8B-B14F-4D97-AF65-F5344CB8AC3E}">
        <p14:creationId xmlns="" xmlns:p14="http://schemas.microsoft.com/office/powerpoint/2010/main" val="31348590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5" name="Espace réservé de la date 4"/>
          <p:cNvSpPr>
            <a:spLocks noGrp="1"/>
          </p:cNvSpPr>
          <p:nvPr>
            <p:ph type="dt" sz="half" idx="10"/>
          </p:nvPr>
        </p:nvSpPr>
        <p:spPr/>
        <p:txBody>
          <a:bodyPr/>
          <a:lstStyle/>
          <a:p>
            <a:fld id="{15F19ACB-1775-421D-856B-6DD51F939633}" type="datetime1">
              <a:rPr lang="fr-FR" smtClean="0"/>
              <a:pPr/>
              <a:t>26/06/2022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46E75C2-7343-48E4-8155-2803B5A518F9}" type="slidenum">
              <a:rPr lang="fr-FR" smtClean="0"/>
              <a:pPr/>
              <a:t>‹N°›</a:t>
            </a:fld>
            <a:endParaRPr lang="fr-FR"/>
          </a:p>
        </p:txBody>
      </p:sp>
    </p:spTree>
    <p:extLst>
      <p:ext uri="{BB962C8B-B14F-4D97-AF65-F5344CB8AC3E}">
        <p14:creationId xmlns="" xmlns:p14="http://schemas.microsoft.com/office/powerpoint/2010/main" val="22769748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D7C395C-86E3-4BEB-A4F6-E81E7A200198}" type="datetime1">
              <a:rPr lang="fr-FR" smtClean="0"/>
              <a:pPr/>
              <a:t>26/06/2022</a:t>
            </a:fld>
            <a:endParaRPr lang="fr-F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46E75C2-7343-48E4-8155-2803B5A518F9}" type="slidenum">
              <a:rPr lang="fr-FR" smtClean="0"/>
              <a:pPr/>
              <a:t>‹N°›</a:t>
            </a:fld>
            <a:endParaRPr lang="fr-FR"/>
          </a:p>
        </p:txBody>
      </p:sp>
    </p:spTree>
    <p:extLst>
      <p:ext uri="{BB962C8B-B14F-4D97-AF65-F5344CB8AC3E}">
        <p14:creationId xmlns="" xmlns:p14="http://schemas.microsoft.com/office/powerpoint/2010/main" val="28002204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p:cNvSpPr txBox="1"/>
          <p:nvPr/>
        </p:nvSpPr>
        <p:spPr>
          <a:xfrm>
            <a:off x="696036" y="223201"/>
            <a:ext cx="8679976" cy="1200329"/>
          </a:xfrm>
          <a:prstGeom prst="rect">
            <a:avLst/>
          </a:prstGeom>
          <a:solidFill>
            <a:schemeClr val="accent1"/>
          </a:solidFill>
        </p:spPr>
        <p:txBody>
          <a:bodyPr wrap="square" rtlCol="0">
            <a:spAutoFit/>
          </a:bodyPr>
          <a:lstStyle/>
          <a:p>
            <a:pPr algn="ctr"/>
            <a:r>
              <a:rPr lang="en-US" sz="2400" b="1" i="1" dirty="0" smtClean="0">
                <a:solidFill>
                  <a:schemeClr val="bg1"/>
                </a:solidFill>
              </a:rPr>
              <a:t>EDITION 2022 DE LA JOURNEE DES MICROENTREPRISES ET DES PETITES ET MOYENNES ENTREPRISES SUR LE THEME: LA DIGITALISATTION D’ENTREPRISES: ENJEUX, DEFIS ET PERSPECTIVES</a:t>
            </a:r>
            <a:endParaRPr lang="en-US" sz="2000" b="1" i="1" dirty="0">
              <a:solidFill>
                <a:schemeClr val="bg1"/>
              </a:solidFill>
            </a:endParaRPr>
          </a:p>
        </p:txBody>
      </p:sp>
      <p:sp>
        <p:nvSpPr>
          <p:cNvPr id="3" name="ZoneTexte 2"/>
          <p:cNvSpPr txBox="1"/>
          <p:nvPr/>
        </p:nvSpPr>
        <p:spPr>
          <a:xfrm>
            <a:off x="300250" y="1445704"/>
            <a:ext cx="10317707" cy="4739759"/>
          </a:xfrm>
          <a:prstGeom prst="rect">
            <a:avLst/>
          </a:prstGeom>
          <a:noFill/>
        </p:spPr>
        <p:txBody>
          <a:bodyPr wrap="square" rtlCol="0">
            <a:spAutoFit/>
          </a:bodyPr>
          <a:lstStyle/>
          <a:p>
            <a:pPr algn="ctr"/>
            <a:endParaRPr lang="fr-FR" sz="3200" b="1" u="sng" dirty="0" smtClean="0">
              <a:solidFill>
                <a:srgbClr val="0070C0"/>
              </a:solidFill>
              <a:latin typeface="Tahoma" panose="020B0604030504040204" pitchFamily="34" charset="0"/>
              <a:ea typeface="Tahoma" panose="020B0604030504040204" pitchFamily="34" charset="0"/>
              <a:cs typeface="Tahoma" panose="020B0604030504040204" pitchFamily="34" charset="0"/>
            </a:endParaRPr>
          </a:p>
          <a:p>
            <a:pPr algn="ctr"/>
            <a:r>
              <a:rPr lang="fr-FR" sz="3200" b="1" u="sng" dirty="0" smtClean="0">
                <a:solidFill>
                  <a:srgbClr val="0070C0"/>
                </a:solidFill>
                <a:latin typeface="Tahoma" panose="020B0604030504040204" pitchFamily="34" charset="0"/>
                <a:ea typeface="Tahoma" panose="020B0604030504040204" pitchFamily="34" charset="0"/>
                <a:cs typeface="Tahoma" panose="020B0604030504040204" pitchFamily="34" charset="0"/>
              </a:rPr>
              <a:t>Thème de l’exposé:</a:t>
            </a:r>
            <a:endParaRPr lang="fr-FR" sz="3200" b="1" u="sng" dirty="0">
              <a:solidFill>
                <a:srgbClr val="0070C0"/>
              </a:solidFill>
              <a:latin typeface="Tahoma" panose="020B0604030504040204" pitchFamily="34" charset="0"/>
              <a:ea typeface="Tahoma" panose="020B0604030504040204" pitchFamily="34" charset="0"/>
              <a:cs typeface="Tahoma" panose="020B0604030504040204" pitchFamily="34" charset="0"/>
            </a:endParaRPr>
          </a:p>
          <a:p>
            <a:pPr algn="ctr"/>
            <a:r>
              <a:rPr lang="fr-CM" sz="3200" b="1"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 </a:t>
            </a:r>
            <a:r>
              <a:rPr lang="fr-CM" sz="3200" b="1" dirty="0" smtClean="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Les initiatives du Gouvernement pour favoriser la digitalisation des entreprises</a:t>
            </a:r>
            <a:endParaRPr lang="fr-FR" sz="3000" b="1" i="1"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pPr lvl="0"/>
            <a:r>
              <a:rPr lang="fr-FR" sz="2800" b="1" dirty="0" smtClean="0">
                <a:latin typeface="Tahoma" panose="020B0604030504040204" pitchFamily="34" charset="0"/>
                <a:ea typeface="Tahoma" panose="020B0604030504040204" pitchFamily="34" charset="0"/>
                <a:cs typeface="Tahoma" panose="020B0604030504040204" pitchFamily="34" charset="0"/>
              </a:rPr>
              <a:t>					</a:t>
            </a:r>
          </a:p>
          <a:p>
            <a:pPr lvl="0"/>
            <a:r>
              <a:rPr lang="fr-FR" sz="2800" b="1" dirty="0">
                <a:latin typeface="Tahoma" panose="020B0604030504040204" pitchFamily="34" charset="0"/>
                <a:ea typeface="Tahoma" panose="020B0604030504040204" pitchFamily="34" charset="0"/>
                <a:cs typeface="Tahoma" panose="020B0604030504040204" pitchFamily="34" charset="0"/>
              </a:rPr>
              <a:t>	</a:t>
            </a:r>
            <a:r>
              <a:rPr lang="fr-FR" sz="2800" b="1" dirty="0" smtClean="0">
                <a:latin typeface="Tahoma" panose="020B0604030504040204" pitchFamily="34" charset="0"/>
                <a:ea typeface="Tahoma" panose="020B0604030504040204" pitchFamily="34" charset="0"/>
                <a:cs typeface="Tahoma" panose="020B0604030504040204" pitchFamily="34" charset="0"/>
              </a:rPr>
              <a:t>		Par Olivier NYAKO WADJORE</a:t>
            </a:r>
            <a:r>
              <a:rPr lang="fr-FR" sz="2800" b="1" dirty="0" smtClean="0">
                <a:latin typeface="Century Gothic"/>
              </a:rPr>
              <a:t> </a:t>
            </a:r>
            <a:endParaRPr lang="fr-FR" sz="2800" b="1" dirty="0">
              <a:latin typeface="Century Gothic"/>
            </a:endParaRPr>
          </a:p>
          <a:p>
            <a:endParaRPr lang="fr-FR" sz="2500" b="1"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pPr algn="ctr"/>
            <a:r>
              <a:rPr lang="fr-FR" sz="2100" b="1" dirty="0" smtClean="0">
                <a:latin typeface="Tahoma" panose="020B0604030504040204" pitchFamily="34" charset="0"/>
                <a:ea typeface="Tahoma" panose="020B0604030504040204" pitchFamily="34" charset="0"/>
                <a:cs typeface="Tahoma" panose="020B0604030504040204" pitchFamily="34" charset="0"/>
              </a:rPr>
              <a:t> </a:t>
            </a:r>
            <a:r>
              <a:rPr lang="fr-FR" sz="2400" i="1" dirty="0" err="1" smtClean="0">
                <a:latin typeface="Century Gothic"/>
              </a:rPr>
              <a:t>Sous-Directeur</a:t>
            </a:r>
            <a:r>
              <a:rPr lang="fr-FR" sz="2400" i="1" dirty="0" smtClean="0">
                <a:latin typeface="Century Gothic"/>
              </a:rPr>
              <a:t> de la Promotion et de la Vulgarisation des TIC au  Ministère des Postes et Télécommunications</a:t>
            </a:r>
          </a:p>
          <a:p>
            <a:endParaRPr lang="fr-FR" sz="2100" b="1" dirty="0">
              <a:latin typeface="Tahoma" panose="020B0604030504040204" pitchFamily="34" charset="0"/>
              <a:ea typeface="Tahoma" panose="020B0604030504040204" pitchFamily="34" charset="0"/>
              <a:cs typeface="Tahoma" panose="020B0604030504040204" pitchFamily="34" charset="0"/>
            </a:endParaRPr>
          </a:p>
          <a:p>
            <a:r>
              <a:rPr lang="fr-FR" sz="2100" dirty="0">
                <a:latin typeface="Tahoma" panose="020B0604030504040204" pitchFamily="34" charset="0"/>
                <a:ea typeface="Tahoma" panose="020B0604030504040204" pitchFamily="34" charset="0"/>
                <a:cs typeface="Tahoma" panose="020B0604030504040204" pitchFamily="34" charset="0"/>
              </a:rPr>
              <a:t>				</a:t>
            </a:r>
            <a:r>
              <a:rPr lang="fr-FR" sz="2100" dirty="0" smtClean="0">
                <a:latin typeface="Tahoma" panose="020B0604030504040204" pitchFamily="34" charset="0"/>
                <a:ea typeface="Tahoma" panose="020B0604030504040204" pitchFamily="34" charset="0"/>
                <a:cs typeface="Tahoma" panose="020B0604030504040204" pitchFamily="34" charset="0"/>
              </a:rPr>
              <a:t>-</a:t>
            </a:r>
            <a:r>
              <a:rPr lang="fr-FR" sz="2400" i="1" dirty="0" smtClean="0">
                <a:latin typeface="Century Gothic"/>
                <a:ea typeface="Tahoma" panose="020B0604030504040204" pitchFamily="34" charset="0"/>
                <a:cs typeface="Tahoma" panose="020B0604030504040204" pitchFamily="34" charset="0"/>
              </a:rPr>
              <a:t>27</a:t>
            </a:r>
            <a:r>
              <a:rPr lang="fr-FR" sz="2400" i="1" dirty="0" smtClean="0">
                <a:latin typeface="Century Gothic"/>
              </a:rPr>
              <a:t> juin 2022-</a:t>
            </a:r>
            <a:r>
              <a:rPr lang="fr-FR" sz="2400" i="1" dirty="0">
                <a:latin typeface="Century Gothic"/>
              </a:rPr>
              <a:t>	</a:t>
            </a:r>
            <a:r>
              <a:rPr lang="fr-FR" sz="2100" dirty="0">
                <a:latin typeface="Tahoma" panose="020B0604030504040204" pitchFamily="34" charset="0"/>
                <a:ea typeface="Tahoma" panose="020B0604030504040204" pitchFamily="34" charset="0"/>
                <a:cs typeface="Tahoma" panose="020B0604030504040204" pitchFamily="34" charset="0"/>
              </a:rPr>
              <a:t>	</a:t>
            </a:r>
            <a:endParaRPr lang="fr-FR" sz="1200" dirty="0">
              <a:latin typeface="Tahoma" panose="020B0604030504040204" pitchFamily="34" charset="0"/>
              <a:ea typeface="Tahoma" panose="020B0604030504040204" pitchFamily="34" charset="0"/>
              <a:cs typeface="Tahoma" panose="020B0604030504040204" pitchFamily="34" charset="0"/>
            </a:endParaRPr>
          </a:p>
        </p:txBody>
      </p:sp>
      <p:sp>
        <p:nvSpPr>
          <p:cNvPr id="7" name="ZoneTexte 6"/>
          <p:cNvSpPr txBox="1"/>
          <p:nvPr/>
        </p:nvSpPr>
        <p:spPr>
          <a:xfrm>
            <a:off x="0" y="5996226"/>
            <a:ext cx="12192000" cy="477054"/>
          </a:xfrm>
          <a:prstGeom prst="rect">
            <a:avLst/>
          </a:prstGeom>
          <a:solidFill>
            <a:schemeClr val="accent1"/>
          </a:solidFill>
        </p:spPr>
        <p:txBody>
          <a:bodyPr wrap="square" rtlCol="0">
            <a:spAutoFit/>
          </a:bodyPr>
          <a:lstStyle/>
          <a:p>
            <a:pPr algn="r"/>
            <a:endParaRPr lang="fr-FR" sz="2500" b="1"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pic>
        <p:nvPicPr>
          <p:cNvPr id="4" name="Image 3"/>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9799092" y="223201"/>
            <a:ext cx="1861755" cy="1695385"/>
          </a:xfrm>
          <a:prstGeom prst="rect">
            <a:avLst/>
          </a:prstGeom>
        </p:spPr>
      </p:pic>
      <p:pic>
        <p:nvPicPr>
          <p:cNvPr id="1026" name="Picture 2"/>
          <p:cNvPicPr>
            <a:picLocks noChangeAspect="1" noChangeArrowheads="1"/>
          </p:cNvPicPr>
          <p:nvPr/>
        </p:nvPicPr>
        <p:blipFill>
          <a:blip r:embed="rId3"/>
          <a:srcRect/>
          <a:stretch>
            <a:fillRect/>
          </a:stretch>
        </p:blipFill>
        <p:spPr bwMode="auto">
          <a:xfrm>
            <a:off x="0" y="5753953"/>
            <a:ext cx="12192000" cy="1104047"/>
          </a:xfrm>
          <a:prstGeom prst="rect">
            <a:avLst/>
          </a:prstGeom>
          <a:noFill/>
          <a:ln w="9525">
            <a:noFill/>
            <a:miter lim="800000"/>
            <a:headEnd/>
            <a:tailEnd/>
          </a:ln>
          <a:effectLst/>
        </p:spPr>
      </p:pic>
      <p:sp>
        <p:nvSpPr>
          <p:cNvPr id="8" name="Espace réservé du numéro de diapositive 7"/>
          <p:cNvSpPr>
            <a:spLocks noGrp="1"/>
          </p:cNvSpPr>
          <p:nvPr>
            <p:ph type="sldNum" sz="quarter" idx="12"/>
          </p:nvPr>
        </p:nvSpPr>
        <p:spPr/>
        <p:txBody>
          <a:bodyPr/>
          <a:lstStyle/>
          <a:p>
            <a:fld id="{846E75C2-7343-48E4-8155-2803B5A518F9}" type="slidenum">
              <a:rPr lang="fr-FR" smtClean="0"/>
              <a:pPr/>
              <a:t>1</a:t>
            </a:fld>
            <a:endParaRPr lang="fr-FR"/>
          </a:p>
        </p:txBody>
      </p:sp>
      <p:sp>
        <p:nvSpPr>
          <p:cNvPr id="9" name="Espace réservé du pied de page 8"/>
          <p:cNvSpPr>
            <a:spLocks noGrp="1"/>
          </p:cNvSpPr>
          <p:nvPr>
            <p:ph type="ftr" sz="quarter" idx="11"/>
          </p:nvPr>
        </p:nvSpPr>
        <p:spPr/>
        <p:txBody>
          <a:bodyPr/>
          <a:lstStyle/>
          <a:p>
            <a:endParaRPr lang="fr-FR"/>
          </a:p>
        </p:txBody>
      </p:sp>
    </p:spTree>
    <p:extLst>
      <p:ext uri="{BB962C8B-B14F-4D97-AF65-F5344CB8AC3E}">
        <p14:creationId xmlns="" xmlns:p14="http://schemas.microsoft.com/office/powerpoint/2010/main" val="282745837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numéro de diapositive 4"/>
          <p:cNvSpPr>
            <a:spLocks noGrp="1"/>
          </p:cNvSpPr>
          <p:nvPr>
            <p:ph type="sldNum" sz="quarter" idx="12"/>
          </p:nvPr>
        </p:nvSpPr>
        <p:spPr/>
        <p:txBody>
          <a:bodyPr/>
          <a:lstStyle/>
          <a:p>
            <a:fld id="{846E75C2-7343-48E4-8155-2803B5A518F9}" type="slidenum">
              <a:rPr lang="fr-FR" smtClean="0"/>
              <a:pPr/>
              <a:t>10</a:t>
            </a:fld>
            <a:endParaRPr lang="fr-FR"/>
          </a:p>
        </p:txBody>
      </p:sp>
      <p:sp>
        <p:nvSpPr>
          <p:cNvPr id="8" name="Espace réservé du pied de page 7"/>
          <p:cNvSpPr>
            <a:spLocks noGrp="1"/>
          </p:cNvSpPr>
          <p:nvPr>
            <p:ph type="ftr" sz="quarter" idx="11"/>
          </p:nvPr>
        </p:nvSpPr>
        <p:spPr/>
        <p:txBody>
          <a:bodyPr/>
          <a:lstStyle/>
          <a:p>
            <a:endParaRPr lang="fr-FR" dirty="0"/>
          </a:p>
        </p:txBody>
      </p:sp>
      <p:sp>
        <p:nvSpPr>
          <p:cNvPr id="2" name="Rectangle 1"/>
          <p:cNvSpPr/>
          <p:nvPr/>
        </p:nvSpPr>
        <p:spPr>
          <a:xfrm>
            <a:off x="660776" y="1146412"/>
            <a:ext cx="10803343" cy="4893647"/>
          </a:xfrm>
          <a:prstGeom prst="rect">
            <a:avLst/>
          </a:prstGeom>
        </p:spPr>
        <p:txBody>
          <a:bodyPr wrap="square">
            <a:spAutoFit/>
          </a:bodyPr>
          <a:lstStyle/>
          <a:p>
            <a:r>
              <a:rPr lang="fr-FR" sz="2400" dirty="0" smtClean="0"/>
              <a:t>Fort de son riche potentiel infrastructurel, le Gouvernement a mis l’accent ces cinq dernières années sur les services et les usages.</a:t>
            </a:r>
          </a:p>
          <a:p>
            <a:r>
              <a:rPr lang="fr-FR" sz="2400" dirty="0" smtClean="0"/>
              <a:t>C’est ainsi que:</a:t>
            </a:r>
          </a:p>
          <a:p>
            <a:endParaRPr lang="fr-FR" sz="2400" dirty="0" smtClean="0"/>
          </a:p>
          <a:p>
            <a:pPr lvl="0">
              <a:buFontTx/>
              <a:buChar char="-"/>
            </a:pPr>
            <a:r>
              <a:rPr lang="fr-CM" sz="2400" dirty="0" smtClean="0"/>
              <a:t>les </a:t>
            </a:r>
            <a:r>
              <a:rPr lang="fr-CM" sz="2400" dirty="0" smtClean="0"/>
              <a:t>offres FTTX sont </a:t>
            </a:r>
            <a:r>
              <a:rPr lang="fr-CM" sz="2400" dirty="0" smtClean="0"/>
              <a:t>en </a:t>
            </a:r>
            <a:r>
              <a:rPr lang="fr-CM" sz="2400" dirty="0" smtClean="0"/>
              <a:t>plein essor et </a:t>
            </a:r>
            <a:r>
              <a:rPr lang="fr-CM" sz="2400" dirty="0" smtClean="0"/>
              <a:t>permettent </a:t>
            </a:r>
            <a:r>
              <a:rPr lang="fr-CM" sz="2400" dirty="0" smtClean="0"/>
              <a:t>d’assurer l’accès aux services Haut débit des </a:t>
            </a:r>
            <a:r>
              <a:rPr lang="fr-CM" sz="2400" dirty="0" smtClean="0"/>
              <a:t>entreprises</a:t>
            </a:r>
            <a:r>
              <a:rPr lang="fr-CM" sz="2400" dirty="0" smtClean="0"/>
              <a:t> </a:t>
            </a:r>
            <a:r>
              <a:rPr lang="fr-CM" sz="2400" dirty="0" smtClean="0"/>
              <a:t>;</a:t>
            </a:r>
          </a:p>
          <a:p>
            <a:pPr lvl="0">
              <a:buFontTx/>
              <a:buChar char="-"/>
            </a:pPr>
            <a:endParaRPr lang="fr-CM" sz="2400" dirty="0" smtClean="0"/>
          </a:p>
          <a:p>
            <a:pPr>
              <a:buFontTx/>
              <a:buChar char="-"/>
            </a:pPr>
            <a:r>
              <a:rPr lang="fr-CM" sz="2400" dirty="0" smtClean="0"/>
              <a:t>Plusieurs opérateurs</a:t>
            </a:r>
            <a:r>
              <a:rPr lang="fr-CM" sz="2400" dirty="0" smtClean="0"/>
              <a:t>, notamment des Fournisseurs d’Accès Internet (FAI), ont développé des offres spécifiques, dédiées aux PME </a:t>
            </a:r>
            <a:r>
              <a:rPr lang="fr-CM" sz="2400" dirty="0" smtClean="0"/>
              <a:t>;</a:t>
            </a:r>
          </a:p>
          <a:p>
            <a:pPr>
              <a:buFontTx/>
              <a:buChar char="-"/>
            </a:pPr>
            <a:endParaRPr lang="fr-FR" sz="2400" dirty="0" smtClean="0"/>
          </a:p>
          <a:p>
            <a:pPr>
              <a:buFontTx/>
              <a:buChar char="-"/>
            </a:pPr>
            <a:r>
              <a:rPr lang="fr-CM" sz="2400" dirty="0" smtClean="0"/>
              <a:t>le commerce électronique connaît également un essor important avec la mise en œuvre de multiples plateformes et </a:t>
            </a:r>
            <a:r>
              <a:rPr lang="fr-CM" sz="2400" dirty="0" err="1" smtClean="0"/>
              <a:t>agrégateurs</a:t>
            </a:r>
            <a:r>
              <a:rPr lang="fr-CM" sz="2400" dirty="0" smtClean="0"/>
              <a:t> de paiements dont la vocation est d’être le canal de distribution des services financiers </a:t>
            </a:r>
            <a:r>
              <a:rPr lang="fr-CM" sz="2400" dirty="0" smtClean="0"/>
              <a:t>;</a:t>
            </a:r>
            <a:endParaRPr lang="fr-FR" sz="2200" dirty="0"/>
          </a:p>
        </p:txBody>
      </p:sp>
      <p:sp>
        <p:nvSpPr>
          <p:cNvPr id="11" name="Title 1"/>
          <p:cNvSpPr txBox="1">
            <a:spLocks/>
          </p:cNvSpPr>
          <p:nvPr/>
        </p:nvSpPr>
        <p:spPr>
          <a:xfrm>
            <a:off x="797255" y="218368"/>
            <a:ext cx="10939819" cy="584775"/>
          </a:xfrm>
          <a:prstGeom prst="rect">
            <a:avLst/>
          </a:prstGeom>
          <a:solidFill>
            <a:schemeClr val="accent1"/>
          </a:solidFill>
        </p:spPr>
        <p:txBody>
          <a:bodyPr wrap="square" rtlCol="0">
            <a:spAutoFit/>
          </a:bodyPr>
          <a:lstStyle>
            <a:defPPr>
              <a:defRPr lang="fr-FR"/>
            </a:defPPr>
            <a:lvl1pPr algn="ctr">
              <a:defRPr sz="3600">
                <a:solidFill>
                  <a:schemeClr val="bg1"/>
                </a:solidFill>
              </a:defRPr>
            </a:lvl1pPr>
          </a:lstStyle>
          <a:p>
            <a:pPr marL="514350" indent="-514350">
              <a:buFont typeface="+mj-lt"/>
              <a:buAutoNum type="arabicPeriod" startAt="2"/>
            </a:pPr>
            <a:r>
              <a:rPr lang="fr-FR" sz="3200" b="1" dirty="0" smtClean="0">
                <a:solidFill>
                  <a:schemeClr val="bg1">
                    <a:lumMod val="95000"/>
                  </a:schemeClr>
                </a:solidFill>
                <a:latin typeface="Tahoma" panose="020B0604030504040204" pitchFamily="34" charset="0"/>
                <a:ea typeface="Tahoma" panose="020B0604030504040204" pitchFamily="34" charset="0"/>
                <a:cs typeface="Tahoma" panose="020B0604030504040204" pitchFamily="34" charset="0"/>
              </a:rPr>
              <a:t>Initiatives sur le plan des services et des usages</a:t>
            </a:r>
            <a:endParaRPr lang="fr-FR" sz="3200" dirty="0">
              <a:solidFill>
                <a:schemeClr val="bg1">
                  <a:lumMod val="95000"/>
                </a:schemeClr>
              </a:solidFill>
            </a:endParaRPr>
          </a:p>
        </p:txBody>
      </p:sp>
    </p:spTree>
    <p:extLst>
      <p:ext uri="{BB962C8B-B14F-4D97-AF65-F5344CB8AC3E}">
        <p14:creationId xmlns="" xmlns:p14="http://schemas.microsoft.com/office/powerpoint/2010/main" val="297378130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numéro de diapositive 4"/>
          <p:cNvSpPr>
            <a:spLocks noGrp="1"/>
          </p:cNvSpPr>
          <p:nvPr>
            <p:ph type="sldNum" sz="quarter" idx="12"/>
          </p:nvPr>
        </p:nvSpPr>
        <p:spPr/>
        <p:txBody>
          <a:bodyPr/>
          <a:lstStyle/>
          <a:p>
            <a:fld id="{846E75C2-7343-48E4-8155-2803B5A518F9}" type="slidenum">
              <a:rPr lang="fr-FR" smtClean="0"/>
              <a:pPr/>
              <a:t>11</a:t>
            </a:fld>
            <a:endParaRPr lang="fr-FR"/>
          </a:p>
        </p:txBody>
      </p:sp>
      <p:sp>
        <p:nvSpPr>
          <p:cNvPr id="8" name="Espace réservé du pied de page 7"/>
          <p:cNvSpPr>
            <a:spLocks noGrp="1"/>
          </p:cNvSpPr>
          <p:nvPr>
            <p:ph type="ftr" sz="quarter" idx="11"/>
          </p:nvPr>
        </p:nvSpPr>
        <p:spPr/>
        <p:txBody>
          <a:bodyPr/>
          <a:lstStyle/>
          <a:p>
            <a:endParaRPr lang="fr-FR" dirty="0"/>
          </a:p>
        </p:txBody>
      </p:sp>
      <p:sp>
        <p:nvSpPr>
          <p:cNvPr id="2" name="Rectangle 1"/>
          <p:cNvSpPr/>
          <p:nvPr/>
        </p:nvSpPr>
        <p:spPr>
          <a:xfrm>
            <a:off x="619833" y="1140599"/>
            <a:ext cx="10803343" cy="4862870"/>
          </a:xfrm>
          <a:prstGeom prst="rect">
            <a:avLst/>
          </a:prstGeom>
        </p:spPr>
        <p:txBody>
          <a:bodyPr wrap="square">
            <a:spAutoFit/>
          </a:bodyPr>
          <a:lstStyle/>
          <a:p>
            <a:pPr lvl="0">
              <a:buFontTx/>
              <a:buChar char="-"/>
            </a:pPr>
            <a:r>
              <a:rPr lang="fr-CM" sz="2400" dirty="0" smtClean="0"/>
              <a:t>la </a:t>
            </a:r>
            <a:r>
              <a:rPr lang="fr-CM" sz="2400" dirty="0" smtClean="0"/>
              <a:t>dématérialisation des procédures est effective et </a:t>
            </a:r>
            <a:r>
              <a:rPr lang="fr-CM" sz="2400" dirty="0" smtClean="0"/>
              <a:t>poursuit son chemin avec </a:t>
            </a:r>
            <a:r>
              <a:rPr lang="fr-CM" sz="2400" dirty="0" smtClean="0"/>
              <a:t>avancées appréciables au sein de certaines administration et institutions publiques ; ceci permet aux entreprises et aux usagers d’interagir beaucoup plus facilement avec ces organismes : le cas de l’administration fiscale est fort illustrateur avec de multiples plateformes rendues opérationnelles pour les e-services (</a:t>
            </a:r>
            <a:r>
              <a:rPr lang="fr-CM" sz="2400" dirty="0" err="1" smtClean="0"/>
              <a:t>télédéclaration</a:t>
            </a:r>
            <a:r>
              <a:rPr lang="fr-CM" sz="2400" dirty="0" smtClean="0"/>
              <a:t>, Non redevance, la Taxe foncière, le Contentieux fiscal, le remboursement de la TVA, le Contrôle, etc. ) </a:t>
            </a:r>
            <a:r>
              <a:rPr lang="fr-CM" sz="2400" dirty="0" smtClean="0"/>
              <a:t>; </a:t>
            </a:r>
          </a:p>
          <a:p>
            <a:pPr lvl="0">
              <a:buFontTx/>
              <a:buChar char="-"/>
            </a:pPr>
            <a:r>
              <a:rPr lang="fr-CM" sz="2400" dirty="0" smtClean="0"/>
              <a:t>Le GUCE, la Douane, la Caisse nationale de prévoyance sociale, le ministère des marchés publics et bien d’autres encore sont des exemples qui méritent d’être évoqués</a:t>
            </a:r>
            <a:endParaRPr lang="fr-FR" sz="2400" dirty="0" smtClean="0"/>
          </a:p>
          <a:p>
            <a:pPr lvl="0">
              <a:buFontTx/>
              <a:buChar char="-"/>
            </a:pPr>
            <a:endParaRPr lang="fr-FR" sz="2400" dirty="0" smtClean="0"/>
          </a:p>
          <a:p>
            <a:endParaRPr lang="fr-FR" sz="2400" dirty="0"/>
          </a:p>
          <a:p>
            <a:endParaRPr lang="fr-FR" sz="2200" dirty="0"/>
          </a:p>
        </p:txBody>
      </p:sp>
      <p:sp>
        <p:nvSpPr>
          <p:cNvPr id="11" name="Title 1"/>
          <p:cNvSpPr txBox="1">
            <a:spLocks/>
          </p:cNvSpPr>
          <p:nvPr/>
        </p:nvSpPr>
        <p:spPr>
          <a:xfrm>
            <a:off x="797255" y="218368"/>
            <a:ext cx="10939819" cy="584775"/>
          </a:xfrm>
          <a:prstGeom prst="rect">
            <a:avLst/>
          </a:prstGeom>
          <a:solidFill>
            <a:schemeClr val="accent1"/>
          </a:solidFill>
        </p:spPr>
        <p:txBody>
          <a:bodyPr wrap="square" rtlCol="0">
            <a:spAutoFit/>
          </a:bodyPr>
          <a:lstStyle>
            <a:defPPr>
              <a:defRPr lang="fr-FR"/>
            </a:defPPr>
            <a:lvl1pPr algn="ctr">
              <a:defRPr sz="3600">
                <a:solidFill>
                  <a:schemeClr val="bg1"/>
                </a:solidFill>
              </a:defRPr>
            </a:lvl1pPr>
          </a:lstStyle>
          <a:p>
            <a:pPr marL="514350" indent="-514350">
              <a:buFont typeface="+mj-lt"/>
              <a:buAutoNum type="arabicPeriod" startAt="2"/>
            </a:pPr>
            <a:r>
              <a:rPr lang="fr-FR" sz="3200" b="1" dirty="0" smtClean="0">
                <a:solidFill>
                  <a:schemeClr val="bg1">
                    <a:lumMod val="95000"/>
                  </a:schemeClr>
                </a:solidFill>
                <a:latin typeface="Tahoma" panose="020B0604030504040204" pitchFamily="34" charset="0"/>
                <a:ea typeface="Tahoma" panose="020B0604030504040204" pitchFamily="34" charset="0"/>
                <a:cs typeface="Tahoma" panose="020B0604030504040204" pitchFamily="34" charset="0"/>
              </a:rPr>
              <a:t>Initiatives sur le plan des services et des usages</a:t>
            </a:r>
            <a:endParaRPr lang="fr-FR" sz="3200" dirty="0">
              <a:solidFill>
                <a:schemeClr val="bg1">
                  <a:lumMod val="95000"/>
                </a:schemeClr>
              </a:solidFill>
            </a:endParaRPr>
          </a:p>
        </p:txBody>
      </p:sp>
    </p:spTree>
    <p:extLst>
      <p:ext uri="{BB962C8B-B14F-4D97-AF65-F5344CB8AC3E}">
        <p14:creationId xmlns="" xmlns:p14="http://schemas.microsoft.com/office/powerpoint/2010/main" val="297378130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numéro de diapositive 4"/>
          <p:cNvSpPr>
            <a:spLocks noGrp="1"/>
          </p:cNvSpPr>
          <p:nvPr>
            <p:ph type="sldNum" sz="quarter" idx="12"/>
          </p:nvPr>
        </p:nvSpPr>
        <p:spPr/>
        <p:txBody>
          <a:bodyPr/>
          <a:lstStyle/>
          <a:p>
            <a:fld id="{846E75C2-7343-48E4-8155-2803B5A518F9}" type="slidenum">
              <a:rPr lang="fr-FR" smtClean="0"/>
              <a:pPr/>
              <a:t>12</a:t>
            </a:fld>
            <a:endParaRPr lang="fr-FR"/>
          </a:p>
        </p:txBody>
      </p:sp>
      <p:sp>
        <p:nvSpPr>
          <p:cNvPr id="8" name="Espace réservé du pied de page 7"/>
          <p:cNvSpPr>
            <a:spLocks noGrp="1"/>
          </p:cNvSpPr>
          <p:nvPr>
            <p:ph type="ftr" sz="quarter" idx="11"/>
          </p:nvPr>
        </p:nvSpPr>
        <p:spPr/>
        <p:txBody>
          <a:bodyPr/>
          <a:lstStyle/>
          <a:p>
            <a:endParaRPr lang="fr-FR" dirty="0"/>
          </a:p>
        </p:txBody>
      </p:sp>
      <p:sp>
        <p:nvSpPr>
          <p:cNvPr id="2" name="Rectangle 1"/>
          <p:cNvSpPr/>
          <p:nvPr/>
        </p:nvSpPr>
        <p:spPr>
          <a:xfrm>
            <a:off x="619833" y="1140599"/>
            <a:ext cx="10803343" cy="4862870"/>
          </a:xfrm>
          <a:prstGeom prst="rect">
            <a:avLst/>
          </a:prstGeom>
        </p:spPr>
        <p:txBody>
          <a:bodyPr wrap="square">
            <a:spAutoFit/>
          </a:bodyPr>
          <a:lstStyle/>
          <a:p>
            <a:pPr lvl="0">
              <a:buFontTx/>
              <a:buChar char="-"/>
            </a:pPr>
            <a:r>
              <a:rPr lang="fr-CM" sz="2400" dirty="0" smtClean="0"/>
              <a:t>L</a:t>
            </a:r>
            <a:r>
              <a:rPr lang="fr-FR" sz="2400" dirty="0" smtClean="0"/>
              <a:t>’inauguration récente du CDIC augure de bonnes perspectives en matière de développement d’application mobiles et d’accompagnement des porteurs de projet.</a:t>
            </a:r>
          </a:p>
          <a:p>
            <a:pPr lvl="0">
              <a:buFontTx/>
              <a:buChar char="-"/>
            </a:pPr>
            <a:r>
              <a:rPr lang="fr-FR" sz="2400" dirty="0" smtClean="0"/>
              <a:t>Justement s’agissant du CDIC marquons un temps d’arrêt.</a:t>
            </a:r>
            <a:endParaRPr lang="fr-FR" sz="2400" dirty="0" smtClean="0"/>
          </a:p>
          <a:p>
            <a:endParaRPr lang="fr-FR" sz="2400" dirty="0" smtClean="0"/>
          </a:p>
          <a:p>
            <a:r>
              <a:rPr lang="fr-FR" sz="2400" dirty="0" smtClean="0"/>
              <a:t>Le </a:t>
            </a:r>
            <a:r>
              <a:rPr lang="fr-FR" sz="2400" dirty="0" smtClean="0"/>
              <a:t>Centre pour le développement de l’économie numérique ou </a:t>
            </a:r>
            <a:r>
              <a:rPr lang="fr-FR" sz="2400" i="1" dirty="0" err="1" smtClean="0"/>
              <a:t>Cameroon</a:t>
            </a:r>
            <a:r>
              <a:rPr lang="fr-FR" sz="2400" i="1" dirty="0" smtClean="0"/>
              <a:t> Digital Innovation Center (CDIC)</a:t>
            </a:r>
            <a:r>
              <a:rPr lang="fr-FR" sz="2400" dirty="0" smtClean="0"/>
              <a:t> est une infrastructure d’excellence (espace aménagé et équipé d’outils technologiques, de systèmes d’informations et de réseaux de communications électroniques de pointe) qui ambitionne de  soutenir le processus de développement de l’écosystème entrepreneurial numérique camerounais et d’accélérer la transformation digitale en favorisant la création d’une industrie locale numérique et le développement des applications «made in </a:t>
            </a:r>
            <a:r>
              <a:rPr lang="fr-FR" sz="2400" dirty="0" err="1" smtClean="0"/>
              <a:t>Cameroon</a:t>
            </a:r>
            <a:r>
              <a:rPr lang="fr-FR" sz="2400" dirty="0" smtClean="0"/>
              <a:t>». </a:t>
            </a:r>
          </a:p>
          <a:p>
            <a:endParaRPr lang="fr-FR" sz="2400" dirty="0"/>
          </a:p>
          <a:p>
            <a:endParaRPr lang="fr-FR" sz="2200" dirty="0"/>
          </a:p>
        </p:txBody>
      </p:sp>
      <p:sp>
        <p:nvSpPr>
          <p:cNvPr id="11" name="Title 1"/>
          <p:cNvSpPr txBox="1">
            <a:spLocks/>
          </p:cNvSpPr>
          <p:nvPr/>
        </p:nvSpPr>
        <p:spPr>
          <a:xfrm>
            <a:off x="797255" y="218368"/>
            <a:ext cx="10939819" cy="584775"/>
          </a:xfrm>
          <a:prstGeom prst="rect">
            <a:avLst/>
          </a:prstGeom>
          <a:solidFill>
            <a:schemeClr val="accent1"/>
          </a:solidFill>
        </p:spPr>
        <p:txBody>
          <a:bodyPr wrap="square" rtlCol="0">
            <a:spAutoFit/>
          </a:bodyPr>
          <a:lstStyle>
            <a:defPPr>
              <a:defRPr lang="fr-FR"/>
            </a:defPPr>
            <a:lvl1pPr algn="ctr">
              <a:defRPr sz="3600">
                <a:solidFill>
                  <a:schemeClr val="bg1"/>
                </a:solidFill>
              </a:defRPr>
            </a:lvl1pPr>
          </a:lstStyle>
          <a:p>
            <a:pPr marL="514350" indent="-514350">
              <a:buFont typeface="+mj-lt"/>
              <a:buAutoNum type="arabicPeriod" startAt="2"/>
            </a:pPr>
            <a:r>
              <a:rPr lang="fr-FR" sz="3200" b="1" dirty="0" smtClean="0">
                <a:solidFill>
                  <a:schemeClr val="bg1">
                    <a:lumMod val="95000"/>
                  </a:schemeClr>
                </a:solidFill>
                <a:latin typeface="Tahoma" panose="020B0604030504040204" pitchFamily="34" charset="0"/>
                <a:ea typeface="Tahoma" panose="020B0604030504040204" pitchFamily="34" charset="0"/>
                <a:cs typeface="Tahoma" panose="020B0604030504040204" pitchFamily="34" charset="0"/>
              </a:rPr>
              <a:t>Initiatives sur le plan des services et des usages</a:t>
            </a:r>
            <a:endParaRPr lang="fr-FR" sz="3200" dirty="0">
              <a:solidFill>
                <a:schemeClr val="bg1">
                  <a:lumMod val="95000"/>
                </a:schemeClr>
              </a:solidFill>
            </a:endParaRPr>
          </a:p>
        </p:txBody>
      </p:sp>
    </p:spTree>
    <p:extLst>
      <p:ext uri="{BB962C8B-B14F-4D97-AF65-F5344CB8AC3E}">
        <p14:creationId xmlns="" xmlns:p14="http://schemas.microsoft.com/office/powerpoint/2010/main" val="297378130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numéro de diapositive 4"/>
          <p:cNvSpPr>
            <a:spLocks noGrp="1"/>
          </p:cNvSpPr>
          <p:nvPr>
            <p:ph type="sldNum" sz="quarter" idx="12"/>
          </p:nvPr>
        </p:nvSpPr>
        <p:spPr/>
        <p:txBody>
          <a:bodyPr/>
          <a:lstStyle/>
          <a:p>
            <a:fld id="{846E75C2-7343-48E4-8155-2803B5A518F9}" type="slidenum">
              <a:rPr lang="fr-FR" smtClean="0"/>
              <a:pPr/>
              <a:t>13</a:t>
            </a:fld>
            <a:endParaRPr lang="fr-FR"/>
          </a:p>
        </p:txBody>
      </p:sp>
      <p:sp>
        <p:nvSpPr>
          <p:cNvPr id="8" name="Espace réservé du pied de page 7"/>
          <p:cNvSpPr>
            <a:spLocks noGrp="1"/>
          </p:cNvSpPr>
          <p:nvPr>
            <p:ph type="ftr" sz="quarter" idx="11"/>
          </p:nvPr>
        </p:nvSpPr>
        <p:spPr/>
        <p:txBody>
          <a:bodyPr/>
          <a:lstStyle/>
          <a:p>
            <a:endParaRPr lang="fr-FR" dirty="0"/>
          </a:p>
        </p:txBody>
      </p:sp>
      <p:sp>
        <p:nvSpPr>
          <p:cNvPr id="2" name="Rectangle 1"/>
          <p:cNvSpPr/>
          <p:nvPr/>
        </p:nvSpPr>
        <p:spPr>
          <a:xfrm>
            <a:off x="742663" y="963179"/>
            <a:ext cx="10803343" cy="5847755"/>
          </a:xfrm>
          <a:prstGeom prst="rect">
            <a:avLst/>
          </a:prstGeom>
        </p:spPr>
        <p:txBody>
          <a:bodyPr wrap="square">
            <a:spAutoFit/>
          </a:bodyPr>
          <a:lstStyle/>
          <a:p>
            <a:r>
              <a:rPr lang="fr-FR" sz="2200" dirty="0" smtClean="0"/>
              <a:t>De façon spécifique, le CDIC apporte des réponses aux priorités stratégiques du Gouvernement à savoir :</a:t>
            </a:r>
          </a:p>
          <a:p>
            <a:pPr lvl="0">
              <a:buFont typeface="Wingdings" pitchFamily="2" charset="2"/>
              <a:buChar char="Ø"/>
            </a:pPr>
            <a:r>
              <a:rPr lang="fr-FR" sz="2200" dirty="0" smtClean="0"/>
              <a:t>offrir un cadre propice à l’expression du génie créateur aux porteurs de projets et aux jeunes diplômés ;</a:t>
            </a:r>
          </a:p>
          <a:p>
            <a:pPr lvl="0">
              <a:buFont typeface="Wingdings" pitchFamily="2" charset="2"/>
              <a:buChar char="Ø"/>
            </a:pPr>
            <a:r>
              <a:rPr lang="fr-FR" sz="2200" dirty="0" smtClean="0"/>
              <a:t>développer une industrie locale du numérique ;</a:t>
            </a:r>
          </a:p>
          <a:p>
            <a:pPr lvl="0">
              <a:buFont typeface="Wingdings" pitchFamily="2" charset="2"/>
              <a:buChar char="Ø"/>
            </a:pPr>
            <a:r>
              <a:rPr lang="fr-FR" sz="2200" dirty="0" smtClean="0"/>
              <a:t>favoriser la création d’entreprises TIC &amp; soutenir les processus de développement des entreprises ; </a:t>
            </a:r>
          </a:p>
          <a:p>
            <a:pPr lvl="0">
              <a:buFont typeface="Wingdings" pitchFamily="2" charset="2"/>
              <a:buChar char="Ø"/>
            </a:pPr>
            <a:r>
              <a:rPr lang="fr-FR" sz="2200" dirty="0" smtClean="0"/>
              <a:t>mettre en place des relais technologiques entre l’entreprenariat, la recherche, les petites et moyennes entreprises et les multinationales ;</a:t>
            </a:r>
          </a:p>
          <a:p>
            <a:pPr lvl="0">
              <a:buFont typeface="Wingdings" pitchFamily="2" charset="2"/>
              <a:buChar char="Ø"/>
            </a:pPr>
            <a:r>
              <a:rPr lang="fr-FR" sz="2200" dirty="0" smtClean="0"/>
              <a:t>apporter des solutions aux besoins exprimés par les entreprises camerounaises à la recherche de solutions techniques ;</a:t>
            </a:r>
          </a:p>
          <a:p>
            <a:pPr lvl="0">
              <a:buFont typeface="Wingdings" pitchFamily="2" charset="2"/>
              <a:buChar char="Ø"/>
            </a:pPr>
            <a:r>
              <a:rPr lang="fr-FR" sz="2200" dirty="0" smtClean="0"/>
              <a:t>apporter des solutions à l’épineuse problématique du financement de la startup numérique ;</a:t>
            </a:r>
          </a:p>
          <a:p>
            <a:pPr lvl="0">
              <a:buFont typeface="Wingdings" pitchFamily="2" charset="2"/>
              <a:buChar char="Ø"/>
            </a:pPr>
            <a:r>
              <a:rPr lang="fr-FR" sz="2200" dirty="0" smtClean="0"/>
              <a:t>assurer le recyclage, le perfectionnement, et la spécialisation des acteurs en relation avec les métiers du numérique ;</a:t>
            </a:r>
          </a:p>
          <a:p>
            <a:pPr lvl="0">
              <a:buFont typeface="Wingdings" pitchFamily="2" charset="2"/>
              <a:buChar char="Ø"/>
            </a:pPr>
            <a:r>
              <a:rPr lang="fr-FR" sz="2200" dirty="0" smtClean="0"/>
              <a:t>promouvoir un environnement favorable à l’innovation ;</a:t>
            </a:r>
          </a:p>
          <a:p>
            <a:pPr lvl="0">
              <a:buFont typeface="Wingdings" pitchFamily="2" charset="2"/>
              <a:buChar char="Ø"/>
            </a:pPr>
            <a:r>
              <a:rPr lang="fr-FR" sz="2200" dirty="0" smtClean="0"/>
              <a:t>drainer des investissements directs étrangers. </a:t>
            </a:r>
            <a:endParaRPr lang="fr-FR" sz="2200" dirty="0"/>
          </a:p>
        </p:txBody>
      </p:sp>
      <p:sp>
        <p:nvSpPr>
          <p:cNvPr id="11" name="Title 1"/>
          <p:cNvSpPr txBox="1">
            <a:spLocks/>
          </p:cNvSpPr>
          <p:nvPr/>
        </p:nvSpPr>
        <p:spPr>
          <a:xfrm>
            <a:off x="797255" y="218368"/>
            <a:ext cx="10939819" cy="584775"/>
          </a:xfrm>
          <a:prstGeom prst="rect">
            <a:avLst/>
          </a:prstGeom>
          <a:solidFill>
            <a:schemeClr val="accent1"/>
          </a:solidFill>
        </p:spPr>
        <p:txBody>
          <a:bodyPr wrap="square" rtlCol="0">
            <a:spAutoFit/>
          </a:bodyPr>
          <a:lstStyle>
            <a:defPPr>
              <a:defRPr lang="fr-FR"/>
            </a:defPPr>
            <a:lvl1pPr algn="ctr">
              <a:defRPr sz="3600">
                <a:solidFill>
                  <a:schemeClr val="bg1"/>
                </a:solidFill>
              </a:defRPr>
            </a:lvl1pPr>
          </a:lstStyle>
          <a:p>
            <a:pPr marL="514350" indent="-514350">
              <a:buFont typeface="+mj-lt"/>
              <a:buAutoNum type="arabicPeriod" startAt="2"/>
            </a:pPr>
            <a:r>
              <a:rPr lang="fr-FR" sz="3200" b="1" dirty="0" smtClean="0">
                <a:solidFill>
                  <a:schemeClr val="bg1">
                    <a:lumMod val="95000"/>
                  </a:schemeClr>
                </a:solidFill>
                <a:latin typeface="Tahoma" panose="020B0604030504040204" pitchFamily="34" charset="0"/>
                <a:ea typeface="Tahoma" panose="020B0604030504040204" pitchFamily="34" charset="0"/>
                <a:cs typeface="Tahoma" panose="020B0604030504040204" pitchFamily="34" charset="0"/>
              </a:rPr>
              <a:t>Initiatives sur le plan des services et des usages</a:t>
            </a:r>
            <a:endParaRPr lang="fr-FR" sz="3200" dirty="0">
              <a:solidFill>
                <a:schemeClr val="bg1">
                  <a:lumMod val="95000"/>
                </a:schemeClr>
              </a:solidFill>
            </a:endParaRPr>
          </a:p>
        </p:txBody>
      </p:sp>
    </p:spTree>
    <p:extLst>
      <p:ext uri="{BB962C8B-B14F-4D97-AF65-F5344CB8AC3E}">
        <p14:creationId xmlns="" xmlns:p14="http://schemas.microsoft.com/office/powerpoint/2010/main" val="297378130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numéro de diapositive 4"/>
          <p:cNvSpPr>
            <a:spLocks noGrp="1"/>
          </p:cNvSpPr>
          <p:nvPr>
            <p:ph type="sldNum" sz="quarter" idx="12"/>
          </p:nvPr>
        </p:nvSpPr>
        <p:spPr/>
        <p:txBody>
          <a:bodyPr/>
          <a:lstStyle/>
          <a:p>
            <a:fld id="{846E75C2-7343-48E4-8155-2803B5A518F9}" type="slidenum">
              <a:rPr lang="fr-FR" smtClean="0"/>
              <a:pPr/>
              <a:t>14</a:t>
            </a:fld>
            <a:endParaRPr lang="fr-FR"/>
          </a:p>
        </p:txBody>
      </p:sp>
      <p:sp>
        <p:nvSpPr>
          <p:cNvPr id="8" name="Espace réservé du pied de page 7"/>
          <p:cNvSpPr>
            <a:spLocks noGrp="1"/>
          </p:cNvSpPr>
          <p:nvPr>
            <p:ph type="ftr" sz="quarter" idx="11"/>
          </p:nvPr>
        </p:nvSpPr>
        <p:spPr/>
        <p:txBody>
          <a:bodyPr/>
          <a:lstStyle/>
          <a:p>
            <a:endParaRPr lang="fr-FR" dirty="0"/>
          </a:p>
        </p:txBody>
      </p:sp>
      <p:sp>
        <p:nvSpPr>
          <p:cNvPr id="11" name="Title 1"/>
          <p:cNvSpPr txBox="1">
            <a:spLocks/>
          </p:cNvSpPr>
          <p:nvPr/>
        </p:nvSpPr>
        <p:spPr>
          <a:xfrm>
            <a:off x="797255" y="218368"/>
            <a:ext cx="10939819" cy="584775"/>
          </a:xfrm>
          <a:prstGeom prst="rect">
            <a:avLst/>
          </a:prstGeom>
          <a:solidFill>
            <a:schemeClr val="accent1"/>
          </a:solidFill>
        </p:spPr>
        <p:txBody>
          <a:bodyPr wrap="square" rtlCol="0">
            <a:spAutoFit/>
          </a:bodyPr>
          <a:lstStyle>
            <a:defPPr>
              <a:defRPr lang="fr-FR"/>
            </a:defPPr>
            <a:lvl1pPr algn="ctr">
              <a:defRPr sz="3600">
                <a:solidFill>
                  <a:schemeClr val="bg1"/>
                </a:solidFill>
              </a:defRPr>
            </a:lvl1pPr>
          </a:lstStyle>
          <a:p>
            <a:pPr marL="514350" indent="-514350">
              <a:buFont typeface="+mj-lt"/>
              <a:buAutoNum type="arabicPeriod" startAt="2"/>
            </a:pPr>
            <a:r>
              <a:rPr lang="fr-FR" sz="3200" b="1" dirty="0" smtClean="0">
                <a:solidFill>
                  <a:schemeClr val="bg1">
                    <a:lumMod val="95000"/>
                  </a:schemeClr>
                </a:solidFill>
                <a:latin typeface="Tahoma" panose="020B0604030504040204" pitchFamily="34" charset="0"/>
                <a:ea typeface="Tahoma" panose="020B0604030504040204" pitchFamily="34" charset="0"/>
                <a:cs typeface="Tahoma" panose="020B0604030504040204" pitchFamily="34" charset="0"/>
              </a:rPr>
              <a:t>Initiatives sur le plan des services et des usages</a:t>
            </a:r>
            <a:endParaRPr lang="fr-FR" sz="3200" dirty="0">
              <a:solidFill>
                <a:schemeClr val="bg1">
                  <a:lumMod val="95000"/>
                </a:schemeClr>
              </a:solidFill>
            </a:endParaRPr>
          </a:p>
        </p:txBody>
      </p:sp>
      <p:sp>
        <p:nvSpPr>
          <p:cNvPr id="6" name="Rectangle 5"/>
          <p:cNvSpPr/>
          <p:nvPr/>
        </p:nvSpPr>
        <p:spPr>
          <a:xfrm>
            <a:off x="838197" y="1501252"/>
            <a:ext cx="10080012" cy="4093428"/>
          </a:xfrm>
          <a:prstGeom prst="rect">
            <a:avLst/>
          </a:prstGeom>
        </p:spPr>
        <p:txBody>
          <a:bodyPr wrap="square">
            <a:spAutoFit/>
          </a:bodyPr>
          <a:lstStyle/>
          <a:p>
            <a:pPr lvl="0"/>
            <a:r>
              <a:rPr lang="fr-FR" sz="2600" dirty="0" smtClean="0"/>
              <a:t>Autres actions mises en œuvres par le </a:t>
            </a:r>
            <a:r>
              <a:rPr lang="fr-FR" sz="2600" dirty="0" err="1" smtClean="0"/>
              <a:t>Minpostel</a:t>
            </a:r>
            <a:r>
              <a:rPr lang="fr-FR" sz="2600" dirty="0" smtClean="0"/>
              <a:t> pour encourager les usages, réduire la fracture numérique et genre:  </a:t>
            </a:r>
            <a:endParaRPr lang="fr-FR" sz="2600" dirty="0" smtClean="0"/>
          </a:p>
          <a:p>
            <a:pPr lvl="0"/>
            <a:r>
              <a:rPr lang="fr-FR" sz="2600" dirty="0" smtClean="0"/>
              <a:t>-    les </a:t>
            </a:r>
            <a:r>
              <a:rPr lang="fr-FR" sz="2600" dirty="0"/>
              <a:t>camps de vacances </a:t>
            </a:r>
            <a:r>
              <a:rPr lang="fr-FR" sz="2600" dirty="0" smtClean="0"/>
              <a:t>TIC</a:t>
            </a:r>
          </a:p>
          <a:p>
            <a:pPr indent="-285750">
              <a:buFontTx/>
              <a:buChar char="-"/>
            </a:pPr>
            <a:r>
              <a:rPr lang="fr-FR" sz="2600" dirty="0" smtClean="0"/>
              <a:t>les </a:t>
            </a:r>
            <a:r>
              <a:rPr lang="fr-FR" sz="2600" dirty="0"/>
              <a:t>globe trotter de l’économie </a:t>
            </a:r>
            <a:r>
              <a:rPr lang="fr-FR" sz="2600" dirty="0" smtClean="0"/>
              <a:t>numérique</a:t>
            </a:r>
          </a:p>
          <a:p>
            <a:pPr indent="-285750">
              <a:buFontTx/>
              <a:buChar char="-"/>
            </a:pPr>
            <a:r>
              <a:rPr lang="fr-FR" sz="2600" dirty="0"/>
              <a:t>les matinées départementales de l’économie </a:t>
            </a:r>
            <a:r>
              <a:rPr lang="fr-FR" sz="2600" dirty="0" smtClean="0"/>
              <a:t>numérique</a:t>
            </a:r>
          </a:p>
          <a:p>
            <a:pPr indent="-285750">
              <a:buFontTx/>
              <a:buChar char="-"/>
            </a:pPr>
            <a:r>
              <a:rPr lang="fr-FR" sz="2600" dirty="0"/>
              <a:t>la semaine de l’innovation numérique</a:t>
            </a:r>
          </a:p>
          <a:p>
            <a:pPr indent="-285750">
              <a:buFontTx/>
              <a:buChar char="-"/>
            </a:pPr>
            <a:r>
              <a:rPr lang="fr-FR" sz="2600" dirty="0" smtClean="0"/>
              <a:t>le </a:t>
            </a:r>
            <a:r>
              <a:rPr lang="fr-FR" sz="2600" dirty="0"/>
              <a:t>programme de capacitation des acteurs du secteur </a:t>
            </a:r>
            <a:r>
              <a:rPr lang="fr-FR" sz="2600" dirty="0" smtClean="0"/>
              <a:t>informel</a:t>
            </a:r>
          </a:p>
          <a:p>
            <a:pPr lvl="0" indent="-285750">
              <a:buFontTx/>
              <a:buChar char="-"/>
            </a:pPr>
            <a:r>
              <a:rPr lang="fr-FR" sz="2600" dirty="0"/>
              <a:t>les villages androïdes et des startups</a:t>
            </a:r>
          </a:p>
          <a:p>
            <a:pPr lvl="0" indent="-285750">
              <a:buFontTx/>
              <a:buChar char="-"/>
            </a:pPr>
            <a:r>
              <a:rPr lang="fr-FR" sz="2600" dirty="0"/>
              <a:t>la création de SUPPTIC Business </a:t>
            </a:r>
            <a:r>
              <a:rPr lang="fr-FR" sz="2600" dirty="0" err="1"/>
              <a:t>Academy</a:t>
            </a:r>
            <a:endParaRPr lang="fr-FR" sz="2600" dirty="0"/>
          </a:p>
          <a:p>
            <a:pPr lvl="0" indent="-285750">
              <a:buFontTx/>
              <a:buChar char="-"/>
            </a:pPr>
            <a:r>
              <a:rPr lang="fr-FR" sz="2600" dirty="0"/>
              <a:t>l’appui aux diverses initiatives des </a:t>
            </a:r>
            <a:r>
              <a:rPr lang="fr-FR" sz="2600" dirty="0" smtClean="0"/>
              <a:t>jeunes</a:t>
            </a:r>
            <a:endParaRPr lang="fr-FR" sz="2600" dirty="0" smtClean="0"/>
          </a:p>
        </p:txBody>
      </p:sp>
    </p:spTree>
    <p:extLst>
      <p:ext uri="{BB962C8B-B14F-4D97-AF65-F5344CB8AC3E}">
        <p14:creationId xmlns="" xmlns:p14="http://schemas.microsoft.com/office/powerpoint/2010/main" val="297378130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797255" y="218368"/>
            <a:ext cx="10939819" cy="584775"/>
          </a:xfrm>
          <a:prstGeom prst="rect">
            <a:avLst/>
          </a:prstGeom>
          <a:solidFill>
            <a:schemeClr val="accent1"/>
          </a:solidFill>
        </p:spPr>
        <p:txBody>
          <a:bodyPr wrap="square" rtlCol="0">
            <a:spAutoFit/>
          </a:bodyPr>
          <a:lstStyle>
            <a:defPPr>
              <a:defRPr lang="fr-FR"/>
            </a:defPPr>
            <a:lvl1pPr algn="ctr">
              <a:defRPr sz="3600">
                <a:solidFill>
                  <a:schemeClr val="bg1"/>
                </a:solidFill>
              </a:defRPr>
            </a:lvl1pPr>
          </a:lstStyle>
          <a:p>
            <a:pPr marL="514350" indent="-514350">
              <a:buFont typeface="+mj-lt"/>
              <a:buAutoNum type="arabicPeriod" startAt="3"/>
            </a:pPr>
            <a:r>
              <a:rPr lang="fr-FR" sz="3200" b="1" dirty="0" smtClean="0">
                <a:solidFill>
                  <a:schemeClr val="bg1">
                    <a:lumMod val="95000"/>
                  </a:schemeClr>
                </a:solidFill>
                <a:latin typeface="Tahoma" panose="020B0604030504040204" pitchFamily="34" charset="0"/>
                <a:ea typeface="Tahoma" panose="020B0604030504040204" pitchFamily="34" charset="0"/>
                <a:cs typeface="Tahoma" panose="020B0604030504040204" pitchFamily="34" charset="0"/>
              </a:rPr>
              <a:t>Perspectives</a:t>
            </a:r>
            <a:endParaRPr lang="fr-FR" sz="3200" dirty="0">
              <a:solidFill>
                <a:schemeClr val="bg1">
                  <a:lumMod val="95000"/>
                </a:schemeClr>
              </a:solidFill>
            </a:endParaRPr>
          </a:p>
        </p:txBody>
      </p:sp>
      <p:sp>
        <p:nvSpPr>
          <p:cNvPr id="5" name="Espace réservé du numéro de diapositive 4"/>
          <p:cNvSpPr>
            <a:spLocks noGrp="1"/>
          </p:cNvSpPr>
          <p:nvPr>
            <p:ph type="sldNum" sz="quarter" idx="12"/>
          </p:nvPr>
        </p:nvSpPr>
        <p:spPr/>
        <p:txBody>
          <a:bodyPr/>
          <a:lstStyle/>
          <a:p>
            <a:fld id="{846E75C2-7343-48E4-8155-2803B5A518F9}" type="slidenum">
              <a:rPr lang="fr-FR" smtClean="0"/>
              <a:pPr/>
              <a:t>15</a:t>
            </a:fld>
            <a:endParaRPr lang="fr-FR" dirty="0"/>
          </a:p>
        </p:txBody>
      </p:sp>
      <p:sp>
        <p:nvSpPr>
          <p:cNvPr id="8" name="Espace réservé du pied de page 7"/>
          <p:cNvSpPr>
            <a:spLocks noGrp="1"/>
          </p:cNvSpPr>
          <p:nvPr>
            <p:ph type="ftr" sz="quarter" idx="11"/>
          </p:nvPr>
        </p:nvSpPr>
        <p:spPr/>
        <p:txBody>
          <a:bodyPr/>
          <a:lstStyle/>
          <a:p>
            <a:endParaRPr lang="fr-FR" dirty="0"/>
          </a:p>
        </p:txBody>
      </p:sp>
      <p:sp>
        <p:nvSpPr>
          <p:cNvPr id="7" name="Rectangle 6"/>
          <p:cNvSpPr/>
          <p:nvPr/>
        </p:nvSpPr>
        <p:spPr>
          <a:xfrm>
            <a:off x="564107" y="1297760"/>
            <a:ext cx="10558817" cy="4154984"/>
          </a:xfrm>
          <a:prstGeom prst="rect">
            <a:avLst/>
          </a:prstGeom>
        </p:spPr>
        <p:txBody>
          <a:bodyPr wrap="square">
            <a:spAutoFit/>
          </a:bodyPr>
          <a:lstStyle/>
          <a:p>
            <a:pPr lvl="0"/>
            <a:r>
              <a:rPr lang="fr-FR" sz="2400" dirty="0" smtClean="0"/>
              <a:t>Les perspectives sont celle contenues dans la SND30 s’agissant de l’écosystème numérique . Il s’agira de:</a:t>
            </a:r>
            <a:endParaRPr lang="fr-FR" sz="2400" dirty="0" smtClean="0"/>
          </a:p>
          <a:p>
            <a:pPr>
              <a:buFont typeface="Wingdings" pitchFamily="2" charset="2"/>
              <a:buChar char="§"/>
            </a:pPr>
            <a:r>
              <a:rPr lang="fr-FR" sz="2400" dirty="0" smtClean="0"/>
              <a:t> </a:t>
            </a:r>
            <a:r>
              <a:rPr lang="fr-FR" sz="2400" dirty="0" smtClean="0"/>
              <a:t>reconfigurer </a:t>
            </a:r>
            <a:r>
              <a:rPr lang="fr-FR" sz="2400" dirty="0" smtClean="0"/>
              <a:t>l'écosystème numérique national en </a:t>
            </a:r>
            <a:r>
              <a:rPr lang="fr-FR" sz="2400" dirty="0" smtClean="0"/>
              <a:t>renforçant la gestion </a:t>
            </a:r>
            <a:r>
              <a:rPr lang="fr-FR" sz="2400" dirty="0" smtClean="0"/>
              <a:t>du patrimoine </a:t>
            </a:r>
            <a:r>
              <a:rPr lang="fr-FR" sz="2400" dirty="0" smtClean="0"/>
              <a:t>de l’infrastructure numérique </a:t>
            </a:r>
            <a:r>
              <a:rPr lang="fr-FR" sz="2400" dirty="0" smtClean="0"/>
              <a:t>;</a:t>
            </a:r>
          </a:p>
          <a:p>
            <a:pPr>
              <a:buFont typeface="Wingdings" pitchFamily="2" charset="2"/>
              <a:buChar char="§"/>
            </a:pPr>
            <a:r>
              <a:rPr lang="fr-FR" sz="2400" dirty="0" smtClean="0"/>
              <a:t>construire </a:t>
            </a:r>
            <a:r>
              <a:rPr lang="fr-FR" sz="2400" dirty="0" smtClean="0"/>
              <a:t>l'infrastructure numérique conséquente ; </a:t>
            </a:r>
            <a:endParaRPr lang="fr-FR" sz="2400" dirty="0" smtClean="0"/>
          </a:p>
          <a:p>
            <a:pPr>
              <a:buFont typeface="Wingdings" pitchFamily="2" charset="2"/>
              <a:buChar char="§"/>
            </a:pPr>
            <a:r>
              <a:rPr lang="fr-FR" sz="2400" dirty="0" smtClean="0"/>
              <a:t>sécuriser </a:t>
            </a:r>
            <a:r>
              <a:rPr lang="fr-FR" sz="2400" dirty="0" smtClean="0"/>
              <a:t>globalement les </a:t>
            </a:r>
            <a:r>
              <a:rPr lang="fr-FR" sz="2400" dirty="0" smtClean="0"/>
              <a:t>réseaux;</a:t>
            </a:r>
          </a:p>
          <a:p>
            <a:pPr>
              <a:buFont typeface="Wingdings" pitchFamily="2" charset="2"/>
              <a:buChar char="§"/>
            </a:pPr>
            <a:r>
              <a:rPr lang="fr-FR" sz="2400" dirty="0" smtClean="0"/>
              <a:t>créer des </a:t>
            </a:r>
            <a:r>
              <a:rPr lang="fr-FR" sz="2400" dirty="0" smtClean="0"/>
              <a:t>parcs et </a:t>
            </a:r>
            <a:r>
              <a:rPr lang="fr-FR" sz="2400" dirty="0" smtClean="0"/>
              <a:t>technopoles numériques </a:t>
            </a:r>
            <a:r>
              <a:rPr lang="fr-FR" sz="2400" dirty="0" smtClean="0"/>
              <a:t>en vue </a:t>
            </a:r>
            <a:r>
              <a:rPr lang="fr-FR" sz="2400" dirty="0" smtClean="0"/>
              <a:t>:</a:t>
            </a:r>
          </a:p>
          <a:p>
            <a:r>
              <a:rPr lang="fr-FR" sz="2400" dirty="0" smtClean="0"/>
              <a:t>	-de </a:t>
            </a:r>
            <a:r>
              <a:rPr lang="fr-FR" sz="2400" dirty="0" smtClean="0"/>
              <a:t>développer </a:t>
            </a:r>
            <a:r>
              <a:rPr lang="fr-FR" sz="2400" dirty="0" smtClean="0"/>
              <a:t>la production </a:t>
            </a:r>
            <a:r>
              <a:rPr lang="fr-FR" sz="2400" dirty="0" smtClean="0"/>
              <a:t>des contenus numériques </a:t>
            </a:r>
            <a:r>
              <a:rPr lang="fr-FR" sz="2400" dirty="0" smtClean="0"/>
              <a:t>;</a:t>
            </a:r>
          </a:p>
          <a:p>
            <a:r>
              <a:rPr lang="fr-FR" sz="2400" dirty="0" smtClean="0"/>
              <a:t>	</a:t>
            </a:r>
            <a:r>
              <a:rPr lang="fr-FR" sz="2400" dirty="0" smtClean="0"/>
              <a:t>-</a:t>
            </a:r>
            <a:r>
              <a:rPr lang="fr-FR" sz="2400" dirty="0" smtClean="0"/>
              <a:t>d’accroître et </a:t>
            </a:r>
            <a:r>
              <a:rPr lang="fr-FR" sz="2400" dirty="0" smtClean="0"/>
              <a:t>de diversifier les usages et services numériques </a:t>
            </a:r>
            <a:r>
              <a:rPr lang="fr-FR" sz="2400" dirty="0" smtClean="0"/>
              <a:t>;</a:t>
            </a:r>
          </a:p>
          <a:p>
            <a:r>
              <a:rPr lang="fr-FR" sz="2400" dirty="0" smtClean="0"/>
              <a:t>	</a:t>
            </a:r>
            <a:r>
              <a:rPr lang="fr-FR" sz="2400" dirty="0" smtClean="0"/>
              <a:t>- </a:t>
            </a:r>
            <a:r>
              <a:rPr lang="fr-FR" sz="2400" dirty="0" smtClean="0"/>
              <a:t>de </a:t>
            </a:r>
            <a:r>
              <a:rPr lang="fr-FR" sz="2400" dirty="0" smtClean="0"/>
              <a:t>développer la fabrication et l’assemblage </a:t>
            </a:r>
            <a:r>
              <a:rPr lang="fr-FR" sz="2400" dirty="0" smtClean="0"/>
              <a:t>des pièces </a:t>
            </a:r>
            <a:r>
              <a:rPr lang="fr-FR" sz="2400" dirty="0" smtClean="0"/>
              <a:t>et appareils numériques.</a:t>
            </a:r>
            <a:endParaRPr lang="fr-FR" sz="2400" dirty="0"/>
          </a:p>
        </p:txBody>
      </p:sp>
    </p:spTree>
    <p:extLst>
      <p:ext uri="{BB962C8B-B14F-4D97-AF65-F5344CB8AC3E}">
        <p14:creationId xmlns="" xmlns:p14="http://schemas.microsoft.com/office/powerpoint/2010/main" val="165603350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797255" y="218368"/>
            <a:ext cx="10939819" cy="584775"/>
          </a:xfrm>
          <a:prstGeom prst="rect">
            <a:avLst/>
          </a:prstGeom>
          <a:solidFill>
            <a:schemeClr val="accent1"/>
          </a:solidFill>
        </p:spPr>
        <p:txBody>
          <a:bodyPr wrap="square" rtlCol="0">
            <a:spAutoFit/>
          </a:bodyPr>
          <a:lstStyle>
            <a:defPPr>
              <a:defRPr lang="fr-FR"/>
            </a:defPPr>
            <a:lvl1pPr algn="ctr">
              <a:defRPr sz="3600">
                <a:solidFill>
                  <a:schemeClr val="bg1"/>
                </a:solidFill>
              </a:defRPr>
            </a:lvl1pPr>
          </a:lstStyle>
          <a:p>
            <a:r>
              <a:rPr lang="fr-FR" sz="3200" b="1" dirty="0" smtClean="0">
                <a:solidFill>
                  <a:schemeClr val="bg1">
                    <a:lumMod val="95000"/>
                  </a:schemeClr>
                </a:solidFill>
                <a:latin typeface="Tahoma" panose="020B0604030504040204" pitchFamily="34" charset="0"/>
                <a:ea typeface="Tahoma" panose="020B0604030504040204" pitchFamily="34" charset="0"/>
                <a:cs typeface="Tahoma" panose="020B0604030504040204" pitchFamily="34" charset="0"/>
              </a:rPr>
              <a:t>Conclusion</a:t>
            </a:r>
            <a:endParaRPr lang="fr-FR" sz="3200" dirty="0">
              <a:solidFill>
                <a:schemeClr val="bg1">
                  <a:lumMod val="95000"/>
                </a:schemeClr>
              </a:solidFill>
            </a:endParaRPr>
          </a:p>
        </p:txBody>
      </p:sp>
      <p:sp>
        <p:nvSpPr>
          <p:cNvPr id="5" name="Espace réservé du numéro de diapositive 4"/>
          <p:cNvSpPr>
            <a:spLocks noGrp="1"/>
          </p:cNvSpPr>
          <p:nvPr>
            <p:ph type="sldNum" sz="quarter" idx="12"/>
          </p:nvPr>
        </p:nvSpPr>
        <p:spPr/>
        <p:txBody>
          <a:bodyPr/>
          <a:lstStyle/>
          <a:p>
            <a:fld id="{846E75C2-7343-48E4-8155-2803B5A518F9}" type="slidenum">
              <a:rPr lang="fr-FR" smtClean="0"/>
              <a:pPr/>
              <a:t>16</a:t>
            </a:fld>
            <a:endParaRPr lang="fr-FR"/>
          </a:p>
        </p:txBody>
      </p:sp>
      <p:sp>
        <p:nvSpPr>
          <p:cNvPr id="8" name="Espace réservé du pied de page 7"/>
          <p:cNvSpPr>
            <a:spLocks noGrp="1"/>
          </p:cNvSpPr>
          <p:nvPr>
            <p:ph type="ftr" sz="quarter" idx="11"/>
          </p:nvPr>
        </p:nvSpPr>
        <p:spPr/>
        <p:txBody>
          <a:bodyPr/>
          <a:lstStyle/>
          <a:p>
            <a:endParaRPr lang="fr-FR" dirty="0"/>
          </a:p>
        </p:txBody>
      </p:sp>
      <p:sp>
        <p:nvSpPr>
          <p:cNvPr id="4" name="Rectangle 3"/>
          <p:cNvSpPr/>
          <p:nvPr/>
        </p:nvSpPr>
        <p:spPr>
          <a:xfrm>
            <a:off x="838198" y="900753"/>
            <a:ext cx="10284727" cy="5570756"/>
          </a:xfrm>
          <a:prstGeom prst="rect">
            <a:avLst/>
          </a:prstGeom>
        </p:spPr>
        <p:txBody>
          <a:bodyPr wrap="square">
            <a:spAutoFit/>
          </a:bodyPr>
          <a:lstStyle/>
          <a:p>
            <a:r>
              <a:rPr lang="fr-FR" sz="2400" dirty="0"/>
              <a:t>Au regard de ce qui précède, il est clair que le pays dispose d’un écosystème numérique à même d’impulser son développement économique et </a:t>
            </a:r>
            <a:r>
              <a:rPr lang="fr-FR" sz="2400" dirty="0" smtClean="0"/>
              <a:t>social et de créer des emplois. </a:t>
            </a:r>
            <a:r>
              <a:rPr lang="fr-FR" sz="2400" dirty="0" smtClean="0"/>
              <a:t>Il ya donc lieu d’accélérer la transformation numérique en cours. C’est d’ailleurs même tout le sens du dernier programme né en 2021, </a:t>
            </a:r>
            <a:r>
              <a:rPr lang="fr-FR" sz="2400" dirty="0" smtClean="0"/>
              <a:t>Projet d’accélération de la transformation numérique au Cameroun (PATNUC) dont les trois principaux axes sont:</a:t>
            </a:r>
          </a:p>
          <a:p>
            <a:endParaRPr lang="fr-FR" sz="2600" dirty="0" smtClean="0"/>
          </a:p>
          <a:p>
            <a:r>
              <a:rPr lang="fr-FR" sz="2000" i="1" dirty="0" smtClean="0"/>
              <a:t>Axe 1: Mise </a:t>
            </a:r>
            <a:r>
              <a:rPr lang="fr-FR" sz="2000" i="1" dirty="0" smtClean="0"/>
              <a:t>en place de nouveaux cadres institutionnels, juridiques et réglementaires propices à la croissance du secteur numérique, </a:t>
            </a:r>
            <a:r>
              <a:rPr lang="fr-FR" sz="2000" i="1" dirty="0" smtClean="0"/>
              <a:t>et au </a:t>
            </a:r>
            <a:r>
              <a:rPr lang="fr-FR" sz="2000" i="1" dirty="0" smtClean="0"/>
              <a:t>renforcement de la confiance </a:t>
            </a:r>
            <a:r>
              <a:rPr lang="fr-FR" sz="2000" i="1" dirty="0" smtClean="0"/>
              <a:t>numérique;</a:t>
            </a:r>
          </a:p>
          <a:p>
            <a:endParaRPr lang="fr-FR" sz="2000" i="1" dirty="0" smtClean="0"/>
          </a:p>
          <a:p>
            <a:r>
              <a:rPr lang="fr-FR" sz="2000" i="1" dirty="0" smtClean="0"/>
              <a:t>Axe 2: Expansion des réseaux numériques dans les zones rurales en se concentrant sur les localités moins desservies, principalement par le biais de partenariats public-privé (PPP), en vue d'améliorer l’offre de service mobile à large bande dans ces localités;</a:t>
            </a:r>
          </a:p>
          <a:p>
            <a:endParaRPr lang="fr-FR" sz="2000" dirty="0" smtClean="0"/>
          </a:p>
          <a:p>
            <a:r>
              <a:rPr lang="fr-FR" sz="2000" dirty="0" smtClean="0"/>
              <a:t>Axe 3: </a:t>
            </a:r>
            <a:r>
              <a:rPr lang="fr-FR" sz="2000" i="1" dirty="0" smtClean="0"/>
              <a:t>Amélioration des liens avec le marché et la création de valeur ajoutée par une utilisation accrue des solutions </a:t>
            </a:r>
            <a:r>
              <a:rPr lang="fr-FR" sz="2000" i="1" dirty="0" smtClean="0"/>
              <a:t>digitales </a:t>
            </a:r>
            <a:r>
              <a:rPr lang="fr-FR" sz="2000" i="1" dirty="0" smtClean="0"/>
              <a:t>par les communautés rurales ciblées</a:t>
            </a:r>
            <a:r>
              <a:rPr lang="fr-FR" sz="2000" i="1" dirty="0" smtClean="0"/>
              <a:t>.</a:t>
            </a:r>
            <a:r>
              <a:rPr lang="fr-FR" sz="2600" dirty="0" smtClean="0"/>
              <a:t> </a:t>
            </a:r>
            <a:endParaRPr lang="fr-FR" sz="2600" dirty="0"/>
          </a:p>
        </p:txBody>
      </p:sp>
    </p:spTree>
    <p:extLst>
      <p:ext uri="{BB962C8B-B14F-4D97-AF65-F5344CB8AC3E}">
        <p14:creationId xmlns="" xmlns:p14="http://schemas.microsoft.com/office/powerpoint/2010/main" val="389968834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846E75C2-7343-48E4-8155-2803B5A518F9}" type="slidenum">
              <a:rPr lang="fr-FR" smtClean="0"/>
              <a:pPr/>
              <a:t>17</a:t>
            </a:fld>
            <a:endParaRPr lang="fr-FR"/>
          </a:p>
        </p:txBody>
      </p:sp>
      <p:sp>
        <p:nvSpPr>
          <p:cNvPr id="6" name="Titre 1"/>
          <p:cNvSpPr txBox="1">
            <a:spLocks/>
          </p:cNvSpPr>
          <p:nvPr/>
        </p:nvSpPr>
        <p:spPr>
          <a:xfrm>
            <a:off x="1456945" y="4305027"/>
            <a:ext cx="9281786" cy="1565753"/>
          </a:xfrm>
          <a:prstGeom prst="rect">
            <a:avLst/>
          </a:prstGeom>
        </p:spPr>
        <p:txBody>
          <a:bodyPr vert="horz" lIns="91440" tIns="45720" rIns="91440" bIns="45720" rtlCol="0" anchor="ctr">
            <a:normAutofit/>
          </a:body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fr-FR" sz="4200" b="0" i="0" u="none" strike="noStrike" kern="1200" cap="none" spc="0" normalizeH="0" baseline="0" noProof="0" smtClean="0">
                <a:ln>
                  <a:noFill/>
                </a:ln>
                <a:solidFill>
                  <a:schemeClr val="tx1"/>
                </a:solidFill>
                <a:effectLst/>
                <a:uLnTx/>
                <a:uFillTx/>
                <a:latin typeface="+mj-lt"/>
                <a:ea typeface="+mj-ea"/>
                <a:cs typeface="+mj-cs"/>
              </a:rPr>
              <a:t>Merci  de votre aimable attention</a:t>
            </a:r>
            <a:endParaRPr kumimoji="0" lang="fr-FR" sz="4200" b="0" i="0" u="none" strike="noStrike" kern="1200" cap="none" spc="0" normalizeH="0" baseline="0" noProof="0" dirty="0">
              <a:ln>
                <a:noFill/>
              </a:ln>
              <a:solidFill>
                <a:schemeClr val="tx1"/>
              </a:solidFill>
              <a:effectLst/>
              <a:uLnTx/>
              <a:uFillTx/>
              <a:latin typeface="+mj-lt"/>
              <a:ea typeface="+mj-ea"/>
              <a:cs typeface="+mj-cs"/>
            </a:endParaRPr>
          </a:p>
        </p:txBody>
      </p:sp>
      <p:pic>
        <p:nvPicPr>
          <p:cNvPr id="2" name="Picture 2"/>
          <p:cNvPicPr>
            <a:picLocks noChangeAspect="1" noChangeArrowheads="1"/>
          </p:cNvPicPr>
          <p:nvPr/>
        </p:nvPicPr>
        <p:blipFill>
          <a:blip r:embed="rId2"/>
          <a:srcRect/>
          <a:stretch>
            <a:fillRect/>
          </a:stretch>
        </p:blipFill>
        <p:spPr bwMode="auto">
          <a:xfrm>
            <a:off x="4117431" y="855331"/>
            <a:ext cx="3538963" cy="351336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p:cNvSpPr txBox="1"/>
          <p:nvPr/>
        </p:nvSpPr>
        <p:spPr>
          <a:xfrm>
            <a:off x="3484027" y="469790"/>
            <a:ext cx="6926065" cy="646331"/>
          </a:xfrm>
          <a:prstGeom prst="rect">
            <a:avLst/>
          </a:prstGeom>
          <a:solidFill>
            <a:schemeClr val="accent1"/>
          </a:solidFill>
        </p:spPr>
        <p:txBody>
          <a:bodyPr wrap="square" rtlCol="0">
            <a:spAutoFit/>
          </a:bodyPr>
          <a:lstStyle/>
          <a:p>
            <a:pPr algn="ctr"/>
            <a:r>
              <a:rPr lang="fr-FR" sz="3600" dirty="0" smtClean="0">
                <a:solidFill>
                  <a:schemeClr val="bg1"/>
                </a:solidFill>
              </a:rPr>
              <a:t>PLAN DE L’EXPOSE</a:t>
            </a:r>
            <a:endParaRPr lang="en-US" sz="3600" dirty="0">
              <a:solidFill>
                <a:schemeClr val="bg1"/>
              </a:solidFill>
            </a:endParaRPr>
          </a:p>
        </p:txBody>
      </p:sp>
      <p:sp>
        <p:nvSpPr>
          <p:cNvPr id="3" name="ZoneTexte 2"/>
          <p:cNvSpPr txBox="1"/>
          <p:nvPr/>
        </p:nvSpPr>
        <p:spPr>
          <a:xfrm>
            <a:off x="1095375" y="1620099"/>
            <a:ext cx="10435758" cy="2308324"/>
          </a:xfrm>
          <a:prstGeom prst="rect">
            <a:avLst/>
          </a:prstGeom>
          <a:noFill/>
        </p:spPr>
        <p:txBody>
          <a:bodyPr wrap="square" rtlCol="0">
            <a:spAutoFit/>
          </a:bodyPr>
          <a:lstStyle/>
          <a:p>
            <a:endParaRPr lang="fr-FR" sz="2400" b="1" dirty="0">
              <a:solidFill>
                <a:srgbClr val="0070C0"/>
              </a:solidFill>
              <a:latin typeface="Tahoma" panose="020B0604030504040204" pitchFamily="34" charset="0"/>
              <a:ea typeface="Tahoma" panose="020B0604030504040204" pitchFamily="34" charset="0"/>
              <a:cs typeface="Tahoma" panose="020B0604030504040204" pitchFamily="34" charset="0"/>
            </a:endParaRPr>
          </a:p>
          <a:p>
            <a:r>
              <a:rPr lang="fr-CM" sz="2400" b="1" dirty="0" smtClean="0">
                <a:solidFill>
                  <a:srgbClr val="0070C0"/>
                </a:solidFill>
                <a:latin typeface="Tahoma" panose="020B0604030504040204" pitchFamily="34" charset="0"/>
                <a:ea typeface="Tahoma" panose="020B0604030504040204" pitchFamily="34" charset="0"/>
                <a:cs typeface="Tahoma" panose="020B0604030504040204" pitchFamily="34" charset="0"/>
              </a:rPr>
              <a:t>Introduction</a:t>
            </a:r>
          </a:p>
          <a:p>
            <a:pPr marL="457200" indent="-457200">
              <a:buFont typeface="+mj-lt"/>
              <a:buAutoNum type="arabicPeriod"/>
            </a:pPr>
            <a:r>
              <a:rPr lang="fr-FR" sz="2400" b="1" dirty="0" smtClean="0">
                <a:solidFill>
                  <a:srgbClr val="0070C0"/>
                </a:solidFill>
                <a:latin typeface="Tahoma" panose="020B0604030504040204" pitchFamily="34" charset="0"/>
                <a:ea typeface="Tahoma" panose="020B0604030504040204" pitchFamily="34" charset="0"/>
                <a:cs typeface="Tahoma" panose="020B0604030504040204" pitchFamily="34" charset="0"/>
              </a:rPr>
              <a:t>Initiatives </a:t>
            </a:r>
            <a:r>
              <a:rPr lang="fr-FR" sz="2400" b="1" dirty="0" smtClean="0">
                <a:solidFill>
                  <a:srgbClr val="0070C0"/>
                </a:solidFill>
                <a:latin typeface="Tahoma" panose="020B0604030504040204" pitchFamily="34" charset="0"/>
                <a:ea typeface="Tahoma" panose="020B0604030504040204" pitchFamily="34" charset="0"/>
                <a:cs typeface="Tahoma" panose="020B0604030504040204" pitchFamily="34" charset="0"/>
              </a:rPr>
              <a:t>au plan infrastructurel</a:t>
            </a:r>
            <a:endParaRPr lang="fr-FR" sz="2400" b="1" dirty="0" smtClean="0">
              <a:solidFill>
                <a:srgbClr val="0070C0"/>
              </a:solidFill>
              <a:latin typeface="Tahoma" panose="020B0604030504040204" pitchFamily="34" charset="0"/>
              <a:ea typeface="Tahoma" panose="020B0604030504040204" pitchFamily="34" charset="0"/>
              <a:cs typeface="Tahoma" panose="020B0604030504040204" pitchFamily="34" charset="0"/>
            </a:endParaRPr>
          </a:p>
          <a:p>
            <a:pPr marL="457200" indent="-457200">
              <a:buFont typeface="+mj-lt"/>
              <a:buAutoNum type="arabicPeriod"/>
            </a:pPr>
            <a:r>
              <a:rPr lang="fr-FR" sz="2400" b="1" dirty="0" smtClean="0">
                <a:solidFill>
                  <a:srgbClr val="0070C0"/>
                </a:solidFill>
                <a:latin typeface="Tahoma" panose="020B0604030504040204" pitchFamily="34" charset="0"/>
                <a:ea typeface="Tahoma" panose="020B0604030504040204" pitchFamily="34" charset="0"/>
                <a:cs typeface="Tahoma" panose="020B0604030504040204" pitchFamily="34" charset="0"/>
              </a:rPr>
              <a:t>Initiatives </a:t>
            </a:r>
            <a:r>
              <a:rPr lang="fr-FR" sz="2400" b="1" dirty="0" smtClean="0">
                <a:solidFill>
                  <a:srgbClr val="0070C0"/>
                </a:solidFill>
                <a:latin typeface="Tahoma" panose="020B0604030504040204" pitchFamily="34" charset="0"/>
                <a:ea typeface="Tahoma" panose="020B0604030504040204" pitchFamily="34" charset="0"/>
                <a:cs typeface="Tahoma" panose="020B0604030504040204" pitchFamily="34" charset="0"/>
              </a:rPr>
              <a:t>sur le plan des services et des usages</a:t>
            </a:r>
          </a:p>
          <a:p>
            <a:pPr marL="457200" indent="-457200">
              <a:buFont typeface="+mj-lt"/>
              <a:buAutoNum type="arabicPeriod"/>
            </a:pPr>
            <a:r>
              <a:rPr lang="fr-FR" sz="2400" b="1" dirty="0" smtClean="0">
                <a:solidFill>
                  <a:srgbClr val="0070C0"/>
                </a:solidFill>
                <a:latin typeface="Tahoma" panose="020B0604030504040204" pitchFamily="34" charset="0"/>
                <a:ea typeface="Tahoma" panose="020B0604030504040204" pitchFamily="34" charset="0"/>
                <a:cs typeface="Tahoma" panose="020B0604030504040204" pitchFamily="34" charset="0"/>
              </a:rPr>
              <a:t>perspectives</a:t>
            </a:r>
            <a:endParaRPr lang="fr-FR" sz="2400" b="1" dirty="0" smtClean="0">
              <a:solidFill>
                <a:srgbClr val="0070C0"/>
              </a:solidFill>
              <a:latin typeface="Tahoma" panose="020B0604030504040204" pitchFamily="34" charset="0"/>
              <a:ea typeface="Tahoma" panose="020B0604030504040204" pitchFamily="34" charset="0"/>
              <a:cs typeface="Tahoma" panose="020B0604030504040204" pitchFamily="34" charset="0"/>
            </a:endParaRPr>
          </a:p>
          <a:p>
            <a:r>
              <a:rPr lang="fr-FR" sz="2400" b="1" dirty="0" smtClean="0">
                <a:solidFill>
                  <a:srgbClr val="0070C0"/>
                </a:solidFill>
                <a:latin typeface="Tahoma" panose="020B0604030504040204" pitchFamily="34" charset="0"/>
                <a:ea typeface="Tahoma" panose="020B0604030504040204" pitchFamily="34" charset="0"/>
                <a:cs typeface="Tahoma" panose="020B0604030504040204" pitchFamily="34" charset="0"/>
              </a:rPr>
              <a:t>Conclusion</a:t>
            </a:r>
            <a:endParaRPr lang="fr-FR" sz="2400" dirty="0">
              <a:latin typeface="Tahoma" panose="020B0604030504040204" pitchFamily="34" charset="0"/>
              <a:ea typeface="Tahoma" panose="020B0604030504040204" pitchFamily="34" charset="0"/>
              <a:cs typeface="Tahoma" panose="020B0604030504040204" pitchFamily="34" charset="0"/>
            </a:endParaRPr>
          </a:p>
        </p:txBody>
      </p:sp>
      <p:sp>
        <p:nvSpPr>
          <p:cNvPr id="7" name="ZoneTexte 6"/>
          <p:cNvSpPr txBox="1"/>
          <p:nvPr/>
        </p:nvSpPr>
        <p:spPr>
          <a:xfrm>
            <a:off x="0" y="5996226"/>
            <a:ext cx="12192000" cy="477054"/>
          </a:xfrm>
          <a:prstGeom prst="rect">
            <a:avLst/>
          </a:prstGeom>
          <a:solidFill>
            <a:schemeClr val="accent1"/>
          </a:solidFill>
        </p:spPr>
        <p:txBody>
          <a:bodyPr wrap="square" rtlCol="0">
            <a:spAutoFit/>
          </a:bodyPr>
          <a:lstStyle/>
          <a:p>
            <a:pPr algn="r"/>
            <a:endParaRPr lang="fr-FR" sz="2500" b="1"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sp>
        <p:nvSpPr>
          <p:cNvPr id="5" name="Espace réservé du numéro de diapositive 4"/>
          <p:cNvSpPr>
            <a:spLocks noGrp="1"/>
          </p:cNvSpPr>
          <p:nvPr>
            <p:ph type="sldNum" sz="quarter" idx="12"/>
          </p:nvPr>
        </p:nvSpPr>
        <p:spPr/>
        <p:txBody>
          <a:bodyPr/>
          <a:lstStyle/>
          <a:p>
            <a:fld id="{846E75C2-7343-48E4-8155-2803B5A518F9}" type="slidenum">
              <a:rPr lang="fr-FR" smtClean="0"/>
              <a:pPr/>
              <a:t>2</a:t>
            </a:fld>
            <a:endParaRPr lang="fr-FR"/>
          </a:p>
        </p:txBody>
      </p:sp>
      <p:sp>
        <p:nvSpPr>
          <p:cNvPr id="8" name="Espace réservé du pied de page 7"/>
          <p:cNvSpPr>
            <a:spLocks noGrp="1"/>
          </p:cNvSpPr>
          <p:nvPr>
            <p:ph type="ftr" sz="quarter" idx="11"/>
          </p:nvPr>
        </p:nvSpPr>
        <p:spPr/>
        <p:txBody>
          <a:bodyPr/>
          <a:lstStyle/>
          <a:p>
            <a:endParaRPr lang="fr-FR"/>
          </a:p>
        </p:txBody>
      </p:sp>
    </p:spTree>
    <p:extLst>
      <p:ext uri="{BB962C8B-B14F-4D97-AF65-F5344CB8AC3E}">
        <p14:creationId xmlns="" xmlns:p14="http://schemas.microsoft.com/office/powerpoint/2010/main" val="348021039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791570" y="1078173"/>
            <a:ext cx="7274257" cy="5022376"/>
          </a:xfrm>
        </p:spPr>
        <p:txBody>
          <a:bodyPr>
            <a:normAutofit fontScale="92500"/>
          </a:bodyPr>
          <a:lstStyle/>
          <a:p>
            <a:pPr marL="0" indent="0">
              <a:buNone/>
            </a:pPr>
            <a:r>
              <a:rPr lang="fr-CM" dirty="0" smtClean="0"/>
              <a:t>la digitalisation fait référence à l’utilisation des technologies et données numériques, ainsi qu’à </a:t>
            </a:r>
            <a:r>
              <a:rPr lang="fr-CM" dirty="0" smtClean="0"/>
              <a:t>leurs interconnexions </a:t>
            </a:r>
            <a:r>
              <a:rPr lang="fr-CM" dirty="0" smtClean="0"/>
              <a:t>pour développer de nouvelles activités ou faire évoluer celles qui existent.</a:t>
            </a:r>
            <a:endParaRPr lang="fr-CM" dirty="0" smtClean="0"/>
          </a:p>
          <a:p>
            <a:pPr marL="0" indent="0">
              <a:buNone/>
            </a:pPr>
            <a:endParaRPr lang="fr-CM" sz="1100" dirty="0" smtClean="0"/>
          </a:p>
          <a:p>
            <a:pPr marL="0" indent="0">
              <a:buNone/>
            </a:pPr>
            <a:r>
              <a:rPr lang="fr-CM" dirty="0" smtClean="0"/>
              <a:t>Le </a:t>
            </a:r>
            <a:r>
              <a:rPr lang="fr-CM" dirty="0" smtClean="0"/>
              <a:t>monde assiste </a:t>
            </a:r>
            <a:r>
              <a:rPr lang="fr-CM" dirty="0" smtClean="0"/>
              <a:t>de nos jours à </a:t>
            </a:r>
            <a:r>
              <a:rPr lang="fr-CM" dirty="0" smtClean="0"/>
              <a:t>l’essor du digital en raison de sa capacité à générer des changements ultra </a:t>
            </a:r>
            <a:r>
              <a:rPr lang="fr-CM" dirty="0" smtClean="0"/>
              <a:t>rapides dans tous les domaines d’activité. </a:t>
            </a:r>
            <a:r>
              <a:rPr lang="fr-CM" dirty="0" smtClean="0"/>
              <a:t>Et pour la jeune entreprise, il s’agit d’un facteur essentiel d’innovation, de productivité, de performance et de compétitivité. C’est tout le sens et la nécessité d’une transformation numérique devenue un impératif pour cette dernière.</a:t>
            </a:r>
            <a:endParaRPr lang="fr-FR" dirty="0"/>
          </a:p>
        </p:txBody>
      </p:sp>
      <p:sp>
        <p:nvSpPr>
          <p:cNvPr id="4" name="Espace réservé du numéro de diapositive 3"/>
          <p:cNvSpPr>
            <a:spLocks noGrp="1"/>
          </p:cNvSpPr>
          <p:nvPr>
            <p:ph type="sldNum" sz="quarter" idx="12"/>
          </p:nvPr>
        </p:nvSpPr>
        <p:spPr/>
        <p:txBody>
          <a:bodyPr/>
          <a:lstStyle/>
          <a:p>
            <a:fld id="{846E75C2-7343-48E4-8155-2803B5A518F9}" type="slidenum">
              <a:rPr lang="fr-FR" smtClean="0"/>
              <a:pPr/>
              <a:t>3</a:t>
            </a:fld>
            <a:endParaRPr lang="fr-FR" dirty="0"/>
          </a:p>
        </p:txBody>
      </p:sp>
      <p:sp>
        <p:nvSpPr>
          <p:cNvPr id="5" name="Espace réservé du pied de page 4"/>
          <p:cNvSpPr>
            <a:spLocks noGrp="1"/>
          </p:cNvSpPr>
          <p:nvPr>
            <p:ph type="ftr" sz="quarter" idx="11"/>
          </p:nvPr>
        </p:nvSpPr>
        <p:spPr/>
        <p:txBody>
          <a:bodyPr/>
          <a:lstStyle/>
          <a:p>
            <a:endParaRPr lang="fr-FR"/>
          </a:p>
        </p:txBody>
      </p:sp>
      <p:sp>
        <p:nvSpPr>
          <p:cNvPr id="8" name="Title 1"/>
          <p:cNvSpPr txBox="1">
            <a:spLocks/>
          </p:cNvSpPr>
          <p:nvPr/>
        </p:nvSpPr>
        <p:spPr>
          <a:xfrm>
            <a:off x="797256" y="218368"/>
            <a:ext cx="10515600" cy="584775"/>
          </a:xfrm>
          <a:prstGeom prst="rect">
            <a:avLst/>
          </a:prstGeom>
          <a:solidFill>
            <a:schemeClr val="accent1"/>
          </a:solidFill>
        </p:spPr>
        <p:txBody>
          <a:bodyPr wrap="square" rtlCol="0">
            <a:spAutoFit/>
          </a:bodyPr>
          <a:lstStyle>
            <a:defPPr>
              <a:defRPr lang="fr-FR"/>
            </a:defPPr>
            <a:lvl1pPr algn="ctr">
              <a:defRPr sz="3600">
                <a:solidFill>
                  <a:schemeClr val="bg1"/>
                </a:solidFill>
              </a:defRPr>
            </a:lvl1pPr>
          </a:lstStyle>
          <a:p>
            <a:r>
              <a:rPr lang="fr-FR" sz="3200" dirty="0" smtClean="0"/>
              <a:t>INTRODUCTION</a:t>
            </a:r>
            <a:endParaRPr lang="fr-FR" sz="3200" dirty="0"/>
          </a:p>
        </p:txBody>
      </p:sp>
      <p:pic>
        <p:nvPicPr>
          <p:cNvPr id="1027" name="Picture 3"/>
          <p:cNvPicPr>
            <a:picLocks noChangeAspect="1" noChangeArrowheads="1"/>
          </p:cNvPicPr>
          <p:nvPr/>
        </p:nvPicPr>
        <p:blipFill>
          <a:blip r:embed="rId2"/>
          <a:srcRect/>
          <a:stretch>
            <a:fillRect/>
          </a:stretch>
        </p:blipFill>
        <p:spPr bwMode="auto">
          <a:xfrm>
            <a:off x="8814392" y="1160060"/>
            <a:ext cx="2445011" cy="3439946"/>
          </a:xfrm>
          <a:prstGeom prst="rect">
            <a:avLst/>
          </a:prstGeom>
          <a:noFill/>
          <a:ln w="9525">
            <a:noFill/>
            <a:miter lim="800000"/>
            <a:headEnd/>
            <a:tailEnd/>
          </a:ln>
          <a:effectLst/>
        </p:spPr>
      </p:pic>
      <p:sp>
        <p:nvSpPr>
          <p:cNvPr id="9" name="ZoneTexte 8"/>
          <p:cNvSpPr txBox="1"/>
          <p:nvPr/>
        </p:nvSpPr>
        <p:spPr>
          <a:xfrm>
            <a:off x="8761862" y="5554639"/>
            <a:ext cx="2497541" cy="307777"/>
          </a:xfrm>
          <a:prstGeom prst="rect">
            <a:avLst/>
          </a:prstGeom>
          <a:noFill/>
        </p:spPr>
        <p:txBody>
          <a:bodyPr wrap="square" rtlCol="0">
            <a:spAutoFit/>
          </a:bodyPr>
          <a:lstStyle/>
          <a:p>
            <a:r>
              <a:rPr lang="fr-FR" sz="1400" dirty="0" smtClean="0"/>
              <a:t>Source: Financial Times Global</a:t>
            </a:r>
            <a:endParaRPr lang="fr-FR" sz="1400" dirty="0"/>
          </a:p>
        </p:txBody>
      </p:sp>
      <p:sp>
        <p:nvSpPr>
          <p:cNvPr id="10" name="ZoneTexte 9"/>
          <p:cNvSpPr txBox="1"/>
          <p:nvPr/>
        </p:nvSpPr>
        <p:spPr>
          <a:xfrm>
            <a:off x="8789158" y="4790364"/>
            <a:ext cx="2497541" cy="738664"/>
          </a:xfrm>
          <a:prstGeom prst="rect">
            <a:avLst/>
          </a:prstGeom>
          <a:noFill/>
        </p:spPr>
        <p:txBody>
          <a:bodyPr wrap="square" rtlCol="0">
            <a:spAutoFit/>
          </a:bodyPr>
          <a:lstStyle/>
          <a:p>
            <a:r>
              <a:rPr lang="fr-FR" sz="1400" dirty="0" smtClean="0"/>
              <a:t>Capitalisation boursière en milliard de dollars au 1</a:t>
            </a:r>
            <a:r>
              <a:rPr lang="fr-FR" sz="1400" baseline="30000" dirty="0" smtClean="0"/>
              <a:t>er</a:t>
            </a:r>
            <a:r>
              <a:rPr lang="fr-FR" sz="1400" dirty="0" smtClean="0"/>
              <a:t> trimestre 2021. </a:t>
            </a:r>
            <a:endParaRPr lang="fr-FR" sz="14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846E75C2-7343-48E4-8155-2803B5A518F9}" type="slidenum">
              <a:rPr lang="fr-FR" smtClean="0"/>
              <a:pPr/>
              <a:t>4</a:t>
            </a:fld>
            <a:endParaRPr lang="fr-FR" dirty="0"/>
          </a:p>
        </p:txBody>
      </p:sp>
      <p:sp>
        <p:nvSpPr>
          <p:cNvPr id="5" name="Espace réservé du pied de page 4"/>
          <p:cNvSpPr>
            <a:spLocks noGrp="1"/>
          </p:cNvSpPr>
          <p:nvPr>
            <p:ph type="ftr" sz="quarter" idx="11"/>
          </p:nvPr>
        </p:nvSpPr>
        <p:spPr/>
        <p:txBody>
          <a:bodyPr/>
          <a:lstStyle/>
          <a:p>
            <a:endParaRPr lang="fr-FR"/>
          </a:p>
        </p:txBody>
      </p:sp>
      <p:sp>
        <p:nvSpPr>
          <p:cNvPr id="8" name="Title 1"/>
          <p:cNvSpPr txBox="1">
            <a:spLocks/>
          </p:cNvSpPr>
          <p:nvPr/>
        </p:nvSpPr>
        <p:spPr>
          <a:xfrm>
            <a:off x="797256" y="218368"/>
            <a:ext cx="10515600" cy="584775"/>
          </a:xfrm>
          <a:prstGeom prst="rect">
            <a:avLst/>
          </a:prstGeom>
          <a:solidFill>
            <a:schemeClr val="accent1"/>
          </a:solidFill>
        </p:spPr>
        <p:txBody>
          <a:bodyPr wrap="square" rtlCol="0">
            <a:spAutoFit/>
          </a:bodyPr>
          <a:lstStyle>
            <a:defPPr>
              <a:defRPr lang="fr-FR"/>
            </a:defPPr>
            <a:lvl1pPr algn="ctr">
              <a:defRPr sz="3600">
                <a:solidFill>
                  <a:schemeClr val="bg1"/>
                </a:solidFill>
              </a:defRPr>
            </a:lvl1pPr>
          </a:lstStyle>
          <a:p>
            <a:r>
              <a:rPr lang="fr-FR" sz="3200" dirty="0" smtClean="0"/>
              <a:t>INTRODUCTION</a:t>
            </a:r>
            <a:endParaRPr lang="fr-FR" sz="3200" dirty="0"/>
          </a:p>
        </p:txBody>
      </p:sp>
      <p:sp>
        <p:nvSpPr>
          <p:cNvPr id="13" name="Rectangle 12"/>
          <p:cNvSpPr/>
          <p:nvPr/>
        </p:nvSpPr>
        <p:spPr>
          <a:xfrm>
            <a:off x="1000836" y="1407447"/>
            <a:ext cx="9043916" cy="3539430"/>
          </a:xfrm>
          <a:prstGeom prst="rect">
            <a:avLst/>
          </a:prstGeom>
        </p:spPr>
        <p:txBody>
          <a:bodyPr wrap="square">
            <a:spAutoFit/>
          </a:bodyPr>
          <a:lstStyle/>
          <a:p>
            <a:pPr>
              <a:buNone/>
            </a:pPr>
            <a:r>
              <a:rPr lang="fr-CM" sz="2800" dirty="0" smtClean="0"/>
              <a:t>La révolution numérique actuelle a donc poussé les États à engager des politiques pour inciter et encourager l’usage des outils digitaux au sein des entreprises et,  favoriser leur croissance. </a:t>
            </a:r>
            <a:r>
              <a:rPr lang="fr-CM" sz="2800" dirty="0" smtClean="0"/>
              <a:t>Notre pays n’est pas en reste, conscient des enjeux et des opportunités liées au numérique, mais aussi des défis</a:t>
            </a:r>
            <a:r>
              <a:rPr lang="fr-CM" sz="2800" dirty="0" smtClean="0"/>
              <a:t>. C’est pourquoi des initiatives ont été prises et sont mises en œuvres en termes d’infrastructures, de services et de gouvernance.</a:t>
            </a:r>
            <a:endParaRPr lang="fr-FR" sz="2800"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797255" y="218368"/>
            <a:ext cx="10939819" cy="584775"/>
          </a:xfrm>
          <a:prstGeom prst="rect">
            <a:avLst/>
          </a:prstGeom>
          <a:solidFill>
            <a:schemeClr val="accent1"/>
          </a:solidFill>
        </p:spPr>
        <p:txBody>
          <a:bodyPr wrap="square" rtlCol="0">
            <a:spAutoFit/>
          </a:bodyPr>
          <a:lstStyle>
            <a:defPPr>
              <a:defRPr lang="fr-FR"/>
            </a:defPPr>
            <a:lvl1pPr algn="ctr">
              <a:defRPr sz="3600">
                <a:solidFill>
                  <a:schemeClr val="bg1"/>
                </a:solidFill>
              </a:defRPr>
            </a:lvl1pPr>
          </a:lstStyle>
          <a:p>
            <a:pPr marL="514350" indent="-514350">
              <a:buFont typeface="+mj-lt"/>
              <a:buAutoNum type="arabicPeriod"/>
            </a:pPr>
            <a:r>
              <a:rPr lang="fr-FR" sz="3200" b="1" dirty="0" smtClean="0">
                <a:solidFill>
                  <a:schemeClr val="bg1">
                    <a:lumMod val="95000"/>
                  </a:schemeClr>
                </a:solidFill>
                <a:latin typeface="Tahoma" panose="020B0604030504040204" pitchFamily="34" charset="0"/>
                <a:ea typeface="Tahoma" panose="020B0604030504040204" pitchFamily="34" charset="0"/>
                <a:cs typeface="Tahoma" panose="020B0604030504040204" pitchFamily="34" charset="0"/>
              </a:rPr>
              <a:t>Initiatives au plan Infrastructurel</a:t>
            </a:r>
            <a:endParaRPr lang="fr-FR" sz="3200" dirty="0">
              <a:solidFill>
                <a:schemeClr val="bg1">
                  <a:lumMod val="95000"/>
                </a:schemeClr>
              </a:solidFill>
            </a:endParaRPr>
          </a:p>
        </p:txBody>
      </p:sp>
      <p:sp>
        <p:nvSpPr>
          <p:cNvPr id="5" name="Espace réservé du numéro de diapositive 4"/>
          <p:cNvSpPr>
            <a:spLocks noGrp="1"/>
          </p:cNvSpPr>
          <p:nvPr>
            <p:ph type="sldNum" sz="quarter" idx="12"/>
          </p:nvPr>
        </p:nvSpPr>
        <p:spPr/>
        <p:txBody>
          <a:bodyPr/>
          <a:lstStyle/>
          <a:p>
            <a:fld id="{846E75C2-7343-48E4-8155-2803B5A518F9}" type="slidenum">
              <a:rPr lang="fr-FR" smtClean="0"/>
              <a:pPr/>
              <a:t>5</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Title 1"/>
          <p:cNvSpPr txBox="1">
            <a:spLocks/>
          </p:cNvSpPr>
          <p:nvPr/>
        </p:nvSpPr>
        <p:spPr>
          <a:xfrm>
            <a:off x="797255" y="1064534"/>
            <a:ext cx="7670043" cy="461665"/>
          </a:xfrm>
          <a:prstGeom prst="rect">
            <a:avLst/>
          </a:prstGeom>
          <a:solidFill>
            <a:schemeClr val="accent1"/>
          </a:solidFill>
        </p:spPr>
        <p:txBody>
          <a:bodyPr wrap="square" rtlCol="0">
            <a:spAutoFit/>
          </a:bodyPr>
          <a:lstStyle>
            <a:defPPr>
              <a:defRPr lang="fr-FR"/>
            </a:defPPr>
            <a:lvl1pPr algn="ctr">
              <a:defRPr sz="3600">
                <a:solidFill>
                  <a:schemeClr val="bg1"/>
                </a:solidFill>
              </a:defRPr>
            </a:lvl1pPr>
          </a:lstStyle>
          <a:p>
            <a:pPr marL="514350" lvl="1" indent="-514350" algn="ctr">
              <a:buFont typeface="+mj-lt"/>
              <a:buAutoNum type="arabicPeriod"/>
            </a:pPr>
            <a:r>
              <a:rPr lang="fr-FR" sz="2400" b="1" dirty="0">
                <a:latin typeface="Times New Roman"/>
                <a:ea typeface="Times New Roman"/>
              </a:rPr>
              <a:t>Accès aux services des télécommunications et </a:t>
            </a:r>
            <a:r>
              <a:rPr lang="fr-FR" sz="2400" b="1" dirty="0" err="1">
                <a:latin typeface="Times New Roman"/>
                <a:ea typeface="Times New Roman"/>
              </a:rPr>
              <a:t>TICs</a:t>
            </a:r>
            <a:r>
              <a:rPr lang="fr-FR" b="1" dirty="0">
                <a:latin typeface="Times New Roman"/>
                <a:ea typeface="Times New Roman"/>
              </a:rPr>
              <a:t> </a:t>
            </a:r>
          </a:p>
        </p:txBody>
      </p:sp>
      <p:sp>
        <p:nvSpPr>
          <p:cNvPr id="3" name="Rectangle 2"/>
          <p:cNvSpPr/>
          <p:nvPr/>
        </p:nvSpPr>
        <p:spPr>
          <a:xfrm>
            <a:off x="797254" y="1819979"/>
            <a:ext cx="10530387" cy="1569660"/>
          </a:xfrm>
          <a:prstGeom prst="rect">
            <a:avLst/>
          </a:prstGeom>
        </p:spPr>
        <p:txBody>
          <a:bodyPr wrap="square">
            <a:spAutoFit/>
          </a:bodyPr>
          <a:lstStyle/>
          <a:p>
            <a:r>
              <a:rPr lang="fr-FR" sz="2400" dirty="0"/>
              <a:t>Depuis 2012, il existe quatre opérateurs sur le marché de la téléphonie et une </a:t>
            </a:r>
            <a:r>
              <a:rPr lang="fr-FR" sz="2400" dirty="0" smtClean="0"/>
              <a:t>centaine </a:t>
            </a:r>
            <a:r>
              <a:rPr lang="fr-FR" sz="2400" dirty="0"/>
              <a:t>de fournisseurs d’accès/services Internet et de fournisseurs de services à valeur ajoutée permettant ainsi une couverture du territoire en réseaux et services 2G/3G/4G.</a:t>
            </a:r>
          </a:p>
        </p:txBody>
      </p:sp>
      <p:pic>
        <p:nvPicPr>
          <p:cNvPr id="1026" name="Picture 2"/>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797254" y="3389637"/>
            <a:ext cx="4798327" cy="2846589"/>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
        <p:nvSpPr>
          <p:cNvPr id="4" name="Rectangle 3"/>
          <p:cNvSpPr/>
          <p:nvPr/>
        </p:nvSpPr>
        <p:spPr>
          <a:xfrm>
            <a:off x="5670928" y="3789406"/>
            <a:ext cx="5943317" cy="2677656"/>
          </a:xfrm>
          <a:prstGeom prst="rect">
            <a:avLst/>
          </a:prstGeom>
        </p:spPr>
        <p:txBody>
          <a:bodyPr wrap="square">
            <a:spAutoFit/>
          </a:bodyPr>
          <a:lstStyle/>
          <a:p>
            <a:r>
              <a:rPr lang="fr-FR" sz="2400" dirty="0"/>
              <a:t>Taux de pénétration de la téléphonie : 89.4%</a:t>
            </a:r>
          </a:p>
          <a:p>
            <a:r>
              <a:rPr lang="fr-FR" sz="2400" dirty="0"/>
              <a:t>Taux de pénétration de l’Internet : </a:t>
            </a:r>
            <a:r>
              <a:rPr lang="fr-FR" sz="2400" dirty="0" smtClean="0"/>
              <a:t>35.6</a:t>
            </a:r>
            <a:r>
              <a:rPr lang="fr-FR" sz="2400" dirty="0"/>
              <a:t>%</a:t>
            </a:r>
          </a:p>
          <a:p>
            <a:r>
              <a:rPr lang="fr-FR" sz="2400" dirty="0"/>
              <a:t>Taux de couverture de la population par les réseaux de téléphonie mobile : 84.5</a:t>
            </a:r>
            <a:r>
              <a:rPr lang="fr-FR" sz="2400" dirty="0" smtClean="0"/>
              <a:t>%</a:t>
            </a:r>
          </a:p>
          <a:p>
            <a:endParaRPr lang="fr-FR" sz="2400" dirty="0" smtClean="0"/>
          </a:p>
          <a:p>
            <a:r>
              <a:rPr lang="fr-FR" sz="2400" dirty="0" smtClean="0"/>
              <a:t>Source: ART</a:t>
            </a:r>
          </a:p>
          <a:p>
            <a:endParaRPr lang="fr-FR" sz="2400" dirty="0"/>
          </a:p>
        </p:txBody>
      </p:sp>
    </p:spTree>
    <p:extLst>
      <p:ext uri="{BB962C8B-B14F-4D97-AF65-F5344CB8AC3E}">
        <p14:creationId xmlns="" xmlns:p14="http://schemas.microsoft.com/office/powerpoint/2010/main" val="233640613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numéro de diapositive 4"/>
          <p:cNvSpPr>
            <a:spLocks noGrp="1"/>
          </p:cNvSpPr>
          <p:nvPr>
            <p:ph type="sldNum" sz="quarter" idx="12"/>
          </p:nvPr>
        </p:nvSpPr>
        <p:spPr/>
        <p:txBody>
          <a:bodyPr/>
          <a:lstStyle/>
          <a:p>
            <a:fld id="{846E75C2-7343-48E4-8155-2803B5A518F9}" type="slidenum">
              <a:rPr lang="fr-FR" smtClean="0"/>
              <a:pPr/>
              <a:t>6</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Title 1"/>
          <p:cNvSpPr txBox="1">
            <a:spLocks/>
          </p:cNvSpPr>
          <p:nvPr/>
        </p:nvSpPr>
        <p:spPr>
          <a:xfrm>
            <a:off x="797255" y="1064534"/>
            <a:ext cx="7670043" cy="461665"/>
          </a:xfrm>
          <a:prstGeom prst="rect">
            <a:avLst/>
          </a:prstGeom>
          <a:solidFill>
            <a:schemeClr val="accent1"/>
          </a:solidFill>
        </p:spPr>
        <p:txBody>
          <a:bodyPr wrap="square" rtlCol="0">
            <a:spAutoFit/>
          </a:bodyPr>
          <a:lstStyle>
            <a:defPPr>
              <a:defRPr lang="fr-FR"/>
            </a:defPPr>
            <a:lvl1pPr algn="ctr">
              <a:defRPr sz="3600">
                <a:solidFill>
                  <a:schemeClr val="bg1"/>
                </a:solidFill>
              </a:defRPr>
            </a:lvl1pPr>
          </a:lstStyle>
          <a:p>
            <a:pPr lvl="1" indent="-457200" algn="ctr">
              <a:buFont typeface="+mj-lt"/>
              <a:buAutoNum type="arabicPeriod" startAt="2"/>
            </a:pPr>
            <a:r>
              <a:rPr lang="fr-FR" sz="2400" b="1" dirty="0" smtClean="0">
                <a:latin typeface="Times New Roman"/>
                <a:ea typeface="Times New Roman"/>
              </a:rPr>
              <a:t>Aménagement </a:t>
            </a:r>
            <a:r>
              <a:rPr lang="fr-FR" sz="2400" b="1" dirty="0">
                <a:latin typeface="Times New Roman"/>
                <a:ea typeface="Times New Roman"/>
              </a:rPr>
              <a:t>numérique du territoire national </a:t>
            </a:r>
          </a:p>
        </p:txBody>
      </p:sp>
      <p:sp>
        <p:nvSpPr>
          <p:cNvPr id="2" name="Rectangle 1"/>
          <p:cNvSpPr/>
          <p:nvPr/>
        </p:nvSpPr>
        <p:spPr>
          <a:xfrm>
            <a:off x="797255" y="1661194"/>
            <a:ext cx="5685432" cy="461665"/>
          </a:xfrm>
          <a:prstGeom prst="rect">
            <a:avLst/>
          </a:prstGeom>
        </p:spPr>
        <p:txBody>
          <a:bodyPr wrap="square">
            <a:spAutoFit/>
          </a:bodyPr>
          <a:lstStyle/>
          <a:p>
            <a:r>
              <a:rPr lang="fr-FR" sz="2400" b="1" dirty="0"/>
              <a:t>a)</a:t>
            </a:r>
            <a:r>
              <a:rPr lang="fr-FR" sz="2400" dirty="0"/>
              <a:t>	</a:t>
            </a:r>
            <a:r>
              <a:rPr lang="fr-FR" sz="2400" b="1" dirty="0"/>
              <a:t>La connectivité internationale</a:t>
            </a:r>
          </a:p>
        </p:txBody>
      </p:sp>
      <p:sp>
        <p:nvSpPr>
          <p:cNvPr id="7" name="Rectangle 6"/>
          <p:cNvSpPr/>
          <p:nvPr/>
        </p:nvSpPr>
        <p:spPr>
          <a:xfrm>
            <a:off x="797254" y="2282925"/>
            <a:ext cx="10939819" cy="1569660"/>
          </a:xfrm>
          <a:prstGeom prst="rect">
            <a:avLst/>
          </a:prstGeom>
        </p:spPr>
        <p:txBody>
          <a:bodyPr wrap="square">
            <a:spAutoFit/>
          </a:bodyPr>
          <a:lstStyle/>
          <a:p>
            <a:r>
              <a:rPr lang="fr-FR" sz="2400" dirty="0"/>
              <a:t>A date</a:t>
            </a:r>
            <a:r>
              <a:rPr lang="fr-FR" sz="2400" dirty="0" smtClean="0"/>
              <a:t>, le Cameroun dispose d’un accès à quatre câbles sous-marins (SAT3, WACS, NCSCS, SAIL) et  </a:t>
            </a:r>
            <a:r>
              <a:rPr lang="fr-FR" sz="2400" dirty="0"/>
              <a:t>la capacité totale activée de connectivité du Cameroun à l’international est de près de 2 Térabits par seconde (</a:t>
            </a:r>
            <a:r>
              <a:rPr lang="fr-FR" sz="2400" dirty="0" err="1"/>
              <a:t>Tbps</a:t>
            </a:r>
            <a:r>
              <a:rPr lang="fr-FR" sz="2400" dirty="0"/>
              <a:t>). L’objectif à </a:t>
            </a:r>
            <a:r>
              <a:rPr lang="fr-FR" sz="2400" dirty="0" smtClean="0"/>
              <a:t>moyen terme </a:t>
            </a:r>
            <a:r>
              <a:rPr lang="fr-FR" sz="2400" dirty="0"/>
              <a:t>étant de porter l’accès aux capacités des câbles sous-marins à hauteur de 3 </a:t>
            </a:r>
            <a:r>
              <a:rPr lang="fr-FR" sz="2400" dirty="0" err="1"/>
              <a:t>Tbits</a:t>
            </a:r>
            <a:r>
              <a:rPr lang="fr-FR" sz="2400" dirty="0"/>
              <a:t>/s.</a:t>
            </a:r>
          </a:p>
        </p:txBody>
      </p:sp>
      <p:sp>
        <p:nvSpPr>
          <p:cNvPr id="10" name="Rectangle 9"/>
          <p:cNvSpPr/>
          <p:nvPr/>
        </p:nvSpPr>
        <p:spPr>
          <a:xfrm>
            <a:off x="911598" y="3750480"/>
            <a:ext cx="4307461" cy="461665"/>
          </a:xfrm>
          <a:prstGeom prst="rect">
            <a:avLst/>
          </a:prstGeom>
        </p:spPr>
        <p:txBody>
          <a:bodyPr wrap="none">
            <a:spAutoFit/>
          </a:bodyPr>
          <a:lstStyle/>
          <a:p>
            <a:r>
              <a:rPr lang="fr-FR" sz="2400" b="1" dirty="0"/>
              <a:t>b)	La connectivité nationale</a:t>
            </a:r>
          </a:p>
        </p:txBody>
      </p:sp>
      <p:sp>
        <p:nvSpPr>
          <p:cNvPr id="11" name="Rectangle 10"/>
          <p:cNvSpPr/>
          <p:nvPr/>
        </p:nvSpPr>
        <p:spPr>
          <a:xfrm>
            <a:off x="911598" y="4174545"/>
            <a:ext cx="4153638" cy="830997"/>
          </a:xfrm>
          <a:prstGeom prst="rect">
            <a:avLst/>
          </a:prstGeom>
        </p:spPr>
        <p:txBody>
          <a:bodyPr wrap="none">
            <a:spAutoFit/>
          </a:bodyPr>
          <a:lstStyle/>
          <a:p>
            <a:pPr>
              <a:buFontTx/>
              <a:buChar char="-"/>
            </a:pPr>
            <a:r>
              <a:rPr lang="fr-FR" sz="2400" dirty="0" smtClean="0"/>
              <a:t>Le </a:t>
            </a:r>
            <a:r>
              <a:rPr lang="fr-FR" sz="2400" dirty="0"/>
              <a:t>linéaire </a:t>
            </a:r>
            <a:r>
              <a:rPr lang="fr-FR" sz="2400" dirty="0" smtClean="0"/>
              <a:t>du réseau </a:t>
            </a:r>
            <a:r>
              <a:rPr lang="fr-FR" sz="2400" dirty="0" err="1" smtClean="0"/>
              <a:t>backbone</a:t>
            </a:r>
            <a:endParaRPr lang="fr-FR" sz="2400" dirty="0" smtClean="0"/>
          </a:p>
          <a:p>
            <a:r>
              <a:rPr lang="fr-FR" sz="2400" dirty="0" smtClean="0"/>
              <a:t> national haut débit disponible</a:t>
            </a:r>
            <a:endParaRPr lang="fr-FR" sz="2400" dirty="0"/>
          </a:p>
        </p:txBody>
      </p:sp>
      <p:sp>
        <p:nvSpPr>
          <p:cNvPr id="12" name="Rectangle 11"/>
          <p:cNvSpPr/>
          <p:nvPr/>
        </p:nvSpPr>
        <p:spPr>
          <a:xfrm>
            <a:off x="5490948" y="4179768"/>
            <a:ext cx="6096000" cy="1200329"/>
          </a:xfrm>
          <a:prstGeom prst="rect">
            <a:avLst/>
          </a:prstGeom>
        </p:spPr>
        <p:txBody>
          <a:bodyPr>
            <a:spAutoFit/>
          </a:bodyPr>
          <a:lstStyle/>
          <a:p>
            <a:r>
              <a:rPr lang="fr-FR" sz="2400" u="sng" dirty="0"/>
              <a:t>Evolution du linéaire :</a:t>
            </a:r>
            <a:r>
              <a:rPr lang="fr-FR" sz="2400" dirty="0"/>
              <a:t> 0 km en 1998, 2150 km en 2012, et près de 20 000 km aujourd’hui </a:t>
            </a:r>
            <a:r>
              <a:rPr lang="fr-FR" sz="2400" dirty="0" smtClean="0"/>
              <a:t> projection 2025: 25 000 km.</a:t>
            </a:r>
            <a:endParaRPr lang="fr-FR" sz="2400" dirty="0"/>
          </a:p>
        </p:txBody>
      </p:sp>
      <p:sp>
        <p:nvSpPr>
          <p:cNvPr id="17" name="Rectangle 16"/>
          <p:cNvSpPr/>
          <p:nvPr/>
        </p:nvSpPr>
        <p:spPr>
          <a:xfrm>
            <a:off x="816063" y="5603531"/>
            <a:ext cx="4245329" cy="461665"/>
          </a:xfrm>
          <a:prstGeom prst="rect">
            <a:avLst/>
          </a:prstGeom>
        </p:spPr>
        <p:txBody>
          <a:bodyPr wrap="none">
            <a:spAutoFit/>
          </a:bodyPr>
          <a:lstStyle/>
          <a:p>
            <a:r>
              <a:rPr lang="fr-FR" sz="2400" dirty="0"/>
              <a:t>- </a:t>
            </a:r>
            <a:r>
              <a:rPr lang="fr-FR" sz="2400" dirty="0" smtClean="0"/>
              <a:t>Les boucles optiques urbaines</a:t>
            </a:r>
            <a:endParaRPr lang="fr-FR" sz="2400" dirty="0"/>
          </a:p>
        </p:txBody>
      </p:sp>
      <p:sp>
        <p:nvSpPr>
          <p:cNvPr id="16" name="Rectangle 15"/>
          <p:cNvSpPr/>
          <p:nvPr/>
        </p:nvSpPr>
        <p:spPr>
          <a:xfrm>
            <a:off x="5126367" y="5568247"/>
            <a:ext cx="6381299" cy="830997"/>
          </a:xfrm>
          <a:prstGeom prst="rect">
            <a:avLst/>
          </a:prstGeom>
        </p:spPr>
        <p:txBody>
          <a:bodyPr wrap="none">
            <a:spAutoFit/>
          </a:bodyPr>
          <a:lstStyle/>
          <a:p>
            <a:r>
              <a:rPr lang="fr-FR" sz="2400" dirty="0" smtClean="0"/>
              <a:t>A ce jour  </a:t>
            </a:r>
            <a:r>
              <a:rPr lang="fr-FR" sz="2400" dirty="0"/>
              <a:t>417,223 Km de fibres </a:t>
            </a:r>
            <a:r>
              <a:rPr lang="fr-FR" sz="2400" dirty="0" smtClean="0"/>
              <a:t>optiques urbaines</a:t>
            </a:r>
          </a:p>
          <a:p>
            <a:r>
              <a:rPr lang="fr-FR" sz="2400" dirty="0" smtClean="0"/>
              <a:t> dans les dix régions </a:t>
            </a:r>
            <a:endParaRPr lang="fr-FR" sz="2400" dirty="0"/>
          </a:p>
        </p:txBody>
      </p:sp>
      <p:sp>
        <p:nvSpPr>
          <p:cNvPr id="14" name="Title 1"/>
          <p:cNvSpPr txBox="1">
            <a:spLocks/>
          </p:cNvSpPr>
          <p:nvPr/>
        </p:nvSpPr>
        <p:spPr>
          <a:xfrm>
            <a:off x="797255" y="218368"/>
            <a:ext cx="10939819" cy="584775"/>
          </a:xfrm>
          <a:prstGeom prst="rect">
            <a:avLst/>
          </a:prstGeom>
          <a:solidFill>
            <a:schemeClr val="accent1"/>
          </a:solidFill>
        </p:spPr>
        <p:txBody>
          <a:bodyPr wrap="square" rtlCol="0">
            <a:spAutoFit/>
          </a:bodyPr>
          <a:lstStyle>
            <a:defPPr>
              <a:defRPr lang="fr-FR"/>
            </a:defPPr>
            <a:lvl1pPr algn="ctr">
              <a:defRPr sz="3600">
                <a:solidFill>
                  <a:schemeClr val="bg1"/>
                </a:solidFill>
              </a:defRPr>
            </a:lvl1pPr>
          </a:lstStyle>
          <a:p>
            <a:pPr marL="514350" indent="-514350">
              <a:buFont typeface="+mj-lt"/>
              <a:buAutoNum type="arabicPeriod"/>
            </a:pPr>
            <a:r>
              <a:rPr lang="fr-FR" sz="3200" b="1" dirty="0" smtClean="0">
                <a:solidFill>
                  <a:schemeClr val="bg1">
                    <a:lumMod val="95000"/>
                  </a:schemeClr>
                </a:solidFill>
                <a:latin typeface="Tahoma" panose="020B0604030504040204" pitchFamily="34" charset="0"/>
                <a:ea typeface="Tahoma" panose="020B0604030504040204" pitchFamily="34" charset="0"/>
                <a:cs typeface="Tahoma" panose="020B0604030504040204" pitchFamily="34" charset="0"/>
              </a:rPr>
              <a:t>Initiatives au plan Infrastructurel</a:t>
            </a:r>
            <a:endParaRPr lang="fr-FR" sz="3200" dirty="0">
              <a:solidFill>
                <a:schemeClr val="bg1">
                  <a:lumMod val="95000"/>
                </a:schemeClr>
              </a:solidFill>
            </a:endParaRPr>
          </a:p>
        </p:txBody>
      </p:sp>
    </p:spTree>
    <p:extLst>
      <p:ext uri="{BB962C8B-B14F-4D97-AF65-F5344CB8AC3E}">
        <p14:creationId xmlns="" xmlns:p14="http://schemas.microsoft.com/office/powerpoint/2010/main" val="61073206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numéro de diapositive 4"/>
          <p:cNvSpPr>
            <a:spLocks noGrp="1"/>
          </p:cNvSpPr>
          <p:nvPr>
            <p:ph type="sldNum" sz="quarter" idx="12"/>
          </p:nvPr>
        </p:nvSpPr>
        <p:spPr/>
        <p:txBody>
          <a:bodyPr/>
          <a:lstStyle/>
          <a:p>
            <a:fld id="{846E75C2-7343-48E4-8155-2803B5A518F9}" type="slidenum">
              <a:rPr lang="fr-FR" smtClean="0"/>
              <a:pPr/>
              <a:t>7</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Title 1"/>
          <p:cNvSpPr txBox="1">
            <a:spLocks/>
          </p:cNvSpPr>
          <p:nvPr/>
        </p:nvSpPr>
        <p:spPr>
          <a:xfrm>
            <a:off x="797255" y="1064534"/>
            <a:ext cx="7670043" cy="461665"/>
          </a:xfrm>
          <a:prstGeom prst="rect">
            <a:avLst/>
          </a:prstGeom>
          <a:solidFill>
            <a:schemeClr val="accent1"/>
          </a:solidFill>
        </p:spPr>
        <p:txBody>
          <a:bodyPr wrap="square" rtlCol="0">
            <a:spAutoFit/>
          </a:bodyPr>
          <a:lstStyle>
            <a:defPPr>
              <a:defRPr lang="fr-FR"/>
            </a:defPPr>
            <a:lvl1pPr algn="ctr">
              <a:defRPr sz="3600">
                <a:solidFill>
                  <a:schemeClr val="bg1"/>
                </a:solidFill>
              </a:defRPr>
            </a:lvl1pPr>
          </a:lstStyle>
          <a:p>
            <a:pPr lvl="1" indent="-457200" algn="ctr">
              <a:buFont typeface="+mj-lt"/>
              <a:buAutoNum type="arabicPeriod" startAt="2"/>
            </a:pPr>
            <a:r>
              <a:rPr lang="fr-FR" sz="2400" b="1" dirty="0" smtClean="0">
                <a:latin typeface="Times New Roman"/>
                <a:ea typeface="Times New Roman"/>
              </a:rPr>
              <a:t>Aménagement </a:t>
            </a:r>
            <a:r>
              <a:rPr lang="fr-FR" sz="2400" b="1" dirty="0">
                <a:latin typeface="Times New Roman"/>
                <a:ea typeface="Times New Roman"/>
              </a:rPr>
              <a:t>numérique du territoire national </a:t>
            </a:r>
          </a:p>
        </p:txBody>
      </p:sp>
      <p:sp>
        <p:nvSpPr>
          <p:cNvPr id="10" name="Rectangle 9"/>
          <p:cNvSpPr/>
          <p:nvPr/>
        </p:nvSpPr>
        <p:spPr>
          <a:xfrm>
            <a:off x="797255" y="1812498"/>
            <a:ext cx="4307461" cy="461665"/>
          </a:xfrm>
          <a:prstGeom prst="rect">
            <a:avLst/>
          </a:prstGeom>
        </p:spPr>
        <p:txBody>
          <a:bodyPr wrap="none">
            <a:spAutoFit/>
          </a:bodyPr>
          <a:lstStyle/>
          <a:p>
            <a:r>
              <a:rPr lang="fr-FR" sz="2400" b="1" dirty="0"/>
              <a:t>b)	La connectivité nationale</a:t>
            </a:r>
          </a:p>
        </p:txBody>
      </p:sp>
      <p:sp>
        <p:nvSpPr>
          <p:cNvPr id="11" name="Rectangle 10"/>
          <p:cNvSpPr/>
          <p:nvPr/>
        </p:nvSpPr>
        <p:spPr>
          <a:xfrm>
            <a:off x="1225495" y="3301088"/>
            <a:ext cx="10620762" cy="830997"/>
          </a:xfrm>
          <a:prstGeom prst="rect">
            <a:avLst/>
          </a:prstGeom>
        </p:spPr>
        <p:txBody>
          <a:bodyPr wrap="square">
            <a:spAutoFit/>
          </a:bodyPr>
          <a:lstStyle/>
          <a:p>
            <a:r>
              <a:rPr lang="fr-FR" sz="2400" dirty="0" smtClean="0"/>
              <a:t>- Le </a:t>
            </a:r>
            <a:r>
              <a:rPr lang="fr-FR" sz="2400" dirty="0"/>
              <a:t>stockage et l’hébergement des </a:t>
            </a:r>
            <a:r>
              <a:rPr lang="fr-FR" sz="2400" dirty="0" smtClean="0"/>
              <a:t>données: Sept data center dont 4 de niveau international sont  actifs au Cameroun.  A noter ceux tiers 3 de </a:t>
            </a:r>
            <a:r>
              <a:rPr lang="fr-FR" sz="2400" dirty="0" err="1" smtClean="0"/>
              <a:t>Camtel</a:t>
            </a:r>
            <a:r>
              <a:rPr lang="fr-FR" sz="2400" dirty="0" smtClean="0"/>
              <a:t> et ST Digital</a:t>
            </a:r>
            <a:endParaRPr lang="fr-FR" sz="2400" dirty="0"/>
          </a:p>
        </p:txBody>
      </p:sp>
      <p:sp>
        <p:nvSpPr>
          <p:cNvPr id="18" name="Rectangle 17"/>
          <p:cNvSpPr/>
          <p:nvPr/>
        </p:nvSpPr>
        <p:spPr>
          <a:xfrm>
            <a:off x="1173971" y="4160897"/>
            <a:ext cx="9675999" cy="1569660"/>
          </a:xfrm>
          <a:prstGeom prst="rect">
            <a:avLst/>
          </a:prstGeom>
        </p:spPr>
        <p:txBody>
          <a:bodyPr wrap="square">
            <a:spAutoFit/>
          </a:bodyPr>
          <a:lstStyle/>
          <a:p>
            <a:pPr>
              <a:buFontTx/>
              <a:buChar char="-"/>
            </a:pPr>
            <a:r>
              <a:rPr lang="fr-FR" sz="2400" dirty="0" smtClean="0"/>
              <a:t>La </a:t>
            </a:r>
            <a:r>
              <a:rPr lang="fr-FR" sz="2400" dirty="0"/>
              <a:t>réduction de la fracture </a:t>
            </a:r>
            <a:r>
              <a:rPr lang="fr-FR" sz="2400" dirty="0" smtClean="0"/>
              <a:t>numérique à travers 231 TCP et 25 radios communautaires </a:t>
            </a:r>
          </a:p>
          <a:p>
            <a:pPr>
              <a:buFontTx/>
              <a:buChar char="-"/>
            </a:pPr>
            <a:endParaRPr lang="fr-FR" sz="2400" dirty="0" smtClean="0"/>
          </a:p>
          <a:p>
            <a:pPr>
              <a:buFontTx/>
              <a:buChar char="-"/>
            </a:pPr>
            <a:r>
              <a:rPr lang="fr-FR" sz="2400" dirty="0" smtClean="0"/>
              <a:t>La connexion des zones transfrontalières et difficiles d’accès</a:t>
            </a:r>
            <a:endParaRPr lang="fr-FR" sz="2400" dirty="0"/>
          </a:p>
        </p:txBody>
      </p:sp>
      <p:sp>
        <p:nvSpPr>
          <p:cNvPr id="12" name="Rectangle 11"/>
          <p:cNvSpPr/>
          <p:nvPr/>
        </p:nvSpPr>
        <p:spPr>
          <a:xfrm>
            <a:off x="1157258" y="2482221"/>
            <a:ext cx="11237756" cy="830997"/>
          </a:xfrm>
          <a:prstGeom prst="rect">
            <a:avLst/>
          </a:prstGeom>
        </p:spPr>
        <p:txBody>
          <a:bodyPr wrap="none">
            <a:spAutoFit/>
          </a:bodyPr>
          <a:lstStyle/>
          <a:p>
            <a:pPr>
              <a:buFontTx/>
              <a:buChar char="-"/>
            </a:pPr>
            <a:r>
              <a:rPr lang="fr-FR" sz="2400" dirty="0" smtClean="0"/>
              <a:t>Les points d’échange internet de Yaoundé et Douala ayant entrainé</a:t>
            </a:r>
          </a:p>
          <a:p>
            <a:r>
              <a:rPr lang="fr-FR" sz="2400" dirty="0" smtClean="0"/>
              <a:t>la réduction du trafic international particulièrement ceux générés par </a:t>
            </a:r>
            <a:r>
              <a:rPr lang="fr-FR" sz="2400" dirty="0" err="1" smtClean="0"/>
              <a:t>facebook</a:t>
            </a:r>
            <a:r>
              <a:rPr lang="fr-FR" sz="2400" dirty="0" smtClean="0"/>
              <a:t>, </a:t>
            </a:r>
            <a:r>
              <a:rPr lang="fr-FR" sz="2400" dirty="0" err="1" smtClean="0"/>
              <a:t>google</a:t>
            </a:r>
            <a:endParaRPr lang="fr-FR" sz="2400" dirty="0"/>
          </a:p>
        </p:txBody>
      </p:sp>
      <p:sp>
        <p:nvSpPr>
          <p:cNvPr id="14" name="Title 1"/>
          <p:cNvSpPr txBox="1">
            <a:spLocks/>
          </p:cNvSpPr>
          <p:nvPr/>
        </p:nvSpPr>
        <p:spPr>
          <a:xfrm>
            <a:off x="797255" y="218368"/>
            <a:ext cx="10939819" cy="584775"/>
          </a:xfrm>
          <a:prstGeom prst="rect">
            <a:avLst/>
          </a:prstGeom>
          <a:solidFill>
            <a:schemeClr val="accent1"/>
          </a:solidFill>
        </p:spPr>
        <p:txBody>
          <a:bodyPr wrap="square" rtlCol="0">
            <a:spAutoFit/>
          </a:bodyPr>
          <a:lstStyle>
            <a:defPPr>
              <a:defRPr lang="fr-FR"/>
            </a:defPPr>
            <a:lvl1pPr algn="ctr">
              <a:defRPr sz="3600">
                <a:solidFill>
                  <a:schemeClr val="bg1"/>
                </a:solidFill>
              </a:defRPr>
            </a:lvl1pPr>
          </a:lstStyle>
          <a:p>
            <a:pPr marL="514350" indent="-514350">
              <a:buFont typeface="+mj-lt"/>
              <a:buAutoNum type="arabicPeriod"/>
            </a:pPr>
            <a:r>
              <a:rPr lang="fr-FR" sz="3200" b="1" dirty="0" smtClean="0">
                <a:solidFill>
                  <a:schemeClr val="bg1">
                    <a:lumMod val="95000"/>
                  </a:schemeClr>
                </a:solidFill>
                <a:latin typeface="Tahoma" panose="020B0604030504040204" pitchFamily="34" charset="0"/>
                <a:ea typeface="Tahoma" panose="020B0604030504040204" pitchFamily="34" charset="0"/>
                <a:cs typeface="Tahoma" panose="020B0604030504040204" pitchFamily="34" charset="0"/>
              </a:rPr>
              <a:t>Initiatives au plan Infrastructurel</a:t>
            </a:r>
            <a:endParaRPr lang="fr-FR" sz="3200" dirty="0">
              <a:solidFill>
                <a:schemeClr val="bg1">
                  <a:lumMod val="95000"/>
                </a:schemeClr>
              </a:solidFill>
            </a:endParaRPr>
          </a:p>
        </p:txBody>
      </p:sp>
    </p:spTree>
    <p:extLst>
      <p:ext uri="{BB962C8B-B14F-4D97-AF65-F5344CB8AC3E}">
        <p14:creationId xmlns="" xmlns:p14="http://schemas.microsoft.com/office/powerpoint/2010/main" val="115665459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numéro de diapositive 4"/>
          <p:cNvSpPr>
            <a:spLocks noGrp="1"/>
          </p:cNvSpPr>
          <p:nvPr>
            <p:ph type="sldNum" sz="quarter" idx="12"/>
          </p:nvPr>
        </p:nvSpPr>
        <p:spPr/>
        <p:txBody>
          <a:bodyPr/>
          <a:lstStyle/>
          <a:p>
            <a:fld id="{846E75C2-7343-48E4-8155-2803B5A518F9}" type="slidenum">
              <a:rPr lang="fr-FR" smtClean="0"/>
              <a:pPr/>
              <a:t>8</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Title 1"/>
          <p:cNvSpPr txBox="1">
            <a:spLocks/>
          </p:cNvSpPr>
          <p:nvPr/>
        </p:nvSpPr>
        <p:spPr>
          <a:xfrm>
            <a:off x="797255" y="1064534"/>
            <a:ext cx="7670043" cy="461665"/>
          </a:xfrm>
          <a:prstGeom prst="rect">
            <a:avLst/>
          </a:prstGeom>
          <a:solidFill>
            <a:schemeClr val="accent1"/>
          </a:solidFill>
        </p:spPr>
        <p:txBody>
          <a:bodyPr wrap="square" rtlCol="0">
            <a:spAutoFit/>
          </a:bodyPr>
          <a:lstStyle>
            <a:defPPr>
              <a:defRPr lang="fr-FR"/>
            </a:defPPr>
            <a:lvl1pPr algn="ctr">
              <a:defRPr sz="3600">
                <a:solidFill>
                  <a:schemeClr val="bg1"/>
                </a:solidFill>
              </a:defRPr>
            </a:lvl1pPr>
          </a:lstStyle>
          <a:p>
            <a:pPr lvl="1" indent="-457200" algn="ctr">
              <a:buFont typeface="+mj-lt"/>
              <a:buAutoNum type="arabicPeriod" startAt="3"/>
            </a:pPr>
            <a:r>
              <a:rPr lang="fr-FR" sz="2400" b="1" dirty="0" smtClean="0">
                <a:latin typeface="Times New Roman"/>
                <a:ea typeface="Times New Roman"/>
              </a:rPr>
              <a:t>Les coûts de communication électronique</a:t>
            </a:r>
            <a:r>
              <a:rPr lang="fr-FR" sz="2400" b="1" dirty="0">
                <a:latin typeface="Times New Roman"/>
                <a:ea typeface="Times New Roman"/>
              </a:rPr>
              <a:t> </a:t>
            </a:r>
          </a:p>
        </p:txBody>
      </p:sp>
      <p:sp>
        <p:nvSpPr>
          <p:cNvPr id="2" name="Rectangle 1"/>
          <p:cNvSpPr/>
          <p:nvPr/>
        </p:nvSpPr>
        <p:spPr>
          <a:xfrm>
            <a:off x="849492" y="4014169"/>
            <a:ext cx="6806903" cy="1938992"/>
          </a:xfrm>
          <a:prstGeom prst="rect">
            <a:avLst/>
          </a:prstGeom>
        </p:spPr>
        <p:txBody>
          <a:bodyPr wrap="square">
            <a:spAutoFit/>
          </a:bodyPr>
          <a:lstStyle/>
          <a:p>
            <a:r>
              <a:rPr lang="fr-FR" sz="2400" dirty="0" smtClean="0"/>
              <a:t>- S’agissant </a:t>
            </a:r>
            <a:r>
              <a:rPr lang="fr-FR" sz="2400" dirty="0"/>
              <a:t>de l’internet haut débit il faut débourser en moyenne </a:t>
            </a:r>
            <a:r>
              <a:rPr lang="fr-FR" sz="2400" dirty="0" smtClean="0"/>
              <a:t>100 </a:t>
            </a:r>
            <a:r>
              <a:rPr lang="fr-FR" sz="2400" dirty="0"/>
              <a:t>FCFA pour </a:t>
            </a:r>
            <a:r>
              <a:rPr lang="fr-FR" sz="2400" dirty="0" smtClean="0"/>
              <a:t>100 Mo </a:t>
            </a:r>
            <a:r>
              <a:rPr lang="fr-FR" sz="2400" dirty="0"/>
              <a:t>dans les offres </a:t>
            </a:r>
            <a:r>
              <a:rPr lang="fr-FR" sz="2400" dirty="0" smtClean="0"/>
              <a:t>classiques.</a:t>
            </a:r>
          </a:p>
          <a:p>
            <a:endParaRPr lang="fr-FR" sz="2400" dirty="0" smtClean="0"/>
          </a:p>
          <a:p>
            <a:r>
              <a:rPr lang="fr-FR" sz="2400" dirty="0" smtClean="0"/>
              <a:t>- ARPU moyen national mobile data: 1278 FCFA</a:t>
            </a:r>
            <a:endParaRPr lang="fr-FR" sz="2400" dirty="0"/>
          </a:p>
        </p:txBody>
      </p:sp>
      <p:sp>
        <p:nvSpPr>
          <p:cNvPr id="11" name="Rectangle 10"/>
          <p:cNvSpPr/>
          <p:nvPr/>
        </p:nvSpPr>
        <p:spPr>
          <a:xfrm>
            <a:off x="791572" y="1965194"/>
            <a:ext cx="6946709" cy="1938992"/>
          </a:xfrm>
          <a:prstGeom prst="rect">
            <a:avLst/>
          </a:prstGeom>
        </p:spPr>
        <p:txBody>
          <a:bodyPr wrap="square">
            <a:spAutoFit/>
          </a:bodyPr>
          <a:lstStyle/>
          <a:p>
            <a:r>
              <a:rPr lang="fr-FR" sz="2400" dirty="0" smtClean="0"/>
              <a:t>- Depuis </a:t>
            </a:r>
            <a:r>
              <a:rPr lang="fr-FR" sz="2400" dirty="0"/>
              <a:t>l’avènement de la téléphonie mobile au Cameroun, les coûts de communications </a:t>
            </a:r>
            <a:r>
              <a:rPr lang="fr-FR" sz="2400" dirty="0" smtClean="0"/>
              <a:t>téléphoniques </a:t>
            </a:r>
            <a:r>
              <a:rPr lang="fr-FR" sz="2400" dirty="0"/>
              <a:t>ont subi d’importantes baisses allant de </a:t>
            </a:r>
            <a:r>
              <a:rPr lang="fr-FR" sz="2400" dirty="0" smtClean="0"/>
              <a:t>500 </a:t>
            </a:r>
            <a:r>
              <a:rPr lang="fr-FR" sz="2400" dirty="0"/>
              <a:t>FCFA la minute en 2000 </a:t>
            </a:r>
            <a:r>
              <a:rPr lang="fr-FR" sz="2400" dirty="0" smtClean="0"/>
              <a:t>pour se situer autour de 70 </a:t>
            </a:r>
            <a:r>
              <a:rPr lang="fr-FR" sz="2400" dirty="0"/>
              <a:t>FCFA de nos jours</a:t>
            </a:r>
          </a:p>
        </p:txBody>
      </p:sp>
      <p:pic>
        <p:nvPicPr>
          <p:cNvPr id="12" name="Image 11"/>
          <p:cNvPicPr/>
          <p:nvPr/>
        </p:nvPicPr>
        <p:blipFill>
          <a:blip r:embed="rId2">
            <a:extLst>
              <a:ext uri="{28A0092B-C50C-407E-A947-70E740481C1C}">
                <a14:useLocalDpi xmlns:lc="http://schemas.openxmlformats.org/drawingml/2006/lockedCanvas" xmlns:pic="http://schemas.openxmlformats.org/drawingml/2006/picture" xmlns:a14="http://schemas.microsoft.com/office/drawing/2010/main"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xmlns="" val="0"/>
              </a:ext>
            </a:extLst>
          </a:blip>
          <a:srcRect/>
          <a:stretch>
            <a:fillRect/>
          </a:stretch>
        </p:blipFill>
        <p:spPr bwMode="auto">
          <a:xfrm>
            <a:off x="7806519" y="1978926"/>
            <a:ext cx="3930556" cy="3957850"/>
          </a:xfrm>
          <a:prstGeom prst="rect">
            <a:avLst/>
          </a:prstGeom>
          <a:noFill/>
          <a:ln>
            <a:noFill/>
          </a:ln>
        </p:spPr>
      </p:pic>
      <p:sp>
        <p:nvSpPr>
          <p:cNvPr id="13" name="Title 1"/>
          <p:cNvSpPr txBox="1">
            <a:spLocks/>
          </p:cNvSpPr>
          <p:nvPr/>
        </p:nvSpPr>
        <p:spPr>
          <a:xfrm>
            <a:off x="797255" y="218368"/>
            <a:ext cx="10939819" cy="584775"/>
          </a:xfrm>
          <a:prstGeom prst="rect">
            <a:avLst/>
          </a:prstGeom>
          <a:solidFill>
            <a:schemeClr val="accent1"/>
          </a:solidFill>
        </p:spPr>
        <p:txBody>
          <a:bodyPr wrap="square" rtlCol="0">
            <a:spAutoFit/>
          </a:bodyPr>
          <a:lstStyle>
            <a:defPPr>
              <a:defRPr lang="fr-FR"/>
            </a:defPPr>
            <a:lvl1pPr algn="ctr">
              <a:defRPr sz="3600">
                <a:solidFill>
                  <a:schemeClr val="bg1"/>
                </a:solidFill>
              </a:defRPr>
            </a:lvl1pPr>
          </a:lstStyle>
          <a:p>
            <a:pPr marL="514350" indent="-514350">
              <a:buFont typeface="+mj-lt"/>
              <a:buAutoNum type="arabicPeriod"/>
            </a:pPr>
            <a:r>
              <a:rPr lang="fr-FR" sz="3200" b="1" dirty="0" smtClean="0">
                <a:solidFill>
                  <a:schemeClr val="bg1">
                    <a:lumMod val="95000"/>
                  </a:schemeClr>
                </a:solidFill>
                <a:latin typeface="Tahoma" panose="020B0604030504040204" pitchFamily="34" charset="0"/>
                <a:ea typeface="Tahoma" panose="020B0604030504040204" pitchFamily="34" charset="0"/>
                <a:cs typeface="Tahoma" panose="020B0604030504040204" pitchFamily="34" charset="0"/>
              </a:rPr>
              <a:t>Initiatives au plan Infrastructurel</a:t>
            </a:r>
            <a:endParaRPr lang="fr-FR" sz="3200" dirty="0">
              <a:solidFill>
                <a:schemeClr val="bg1">
                  <a:lumMod val="95000"/>
                </a:schemeClr>
              </a:solidFill>
            </a:endParaRPr>
          </a:p>
        </p:txBody>
      </p:sp>
    </p:spTree>
    <p:extLst>
      <p:ext uri="{BB962C8B-B14F-4D97-AF65-F5344CB8AC3E}">
        <p14:creationId xmlns="" xmlns:p14="http://schemas.microsoft.com/office/powerpoint/2010/main" val="253025022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numéro de diapositive 4"/>
          <p:cNvSpPr>
            <a:spLocks noGrp="1"/>
          </p:cNvSpPr>
          <p:nvPr>
            <p:ph type="sldNum" sz="quarter" idx="12"/>
          </p:nvPr>
        </p:nvSpPr>
        <p:spPr/>
        <p:txBody>
          <a:bodyPr/>
          <a:lstStyle/>
          <a:p>
            <a:fld id="{846E75C2-7343-48E4-8155-2803B5A518F9}" type="slidenum">
              <a:rPr lang="fr-FR" smtClean="0"/>
              <a:pPr/>
              <a:t>9</a:t>
            </a:fld>
            <a:endParaRPr lang="fr-FR"/>
          </a:p>
        </p:txBody>
      </p:sp>
      <p:sp>
        <p:nvSpPr>
          <p:cNvPr id="8" name="Espace réservé du pied de page 7"/>
          <p:cNvSpPr>
            <a:spLocks noGrp="1"/>
          </p:cNvSpPr>
          <p:nvPr>
            <p:ph type="ftr" sz="quarter" idx="11"/>
          </p:nvPr>
        </p:nvSpPr>
        <p:spPr/>
        <p:txBody>
          <a:bodyPr/>
          <a:lstStyle/>
          <a:p>
            <a:endParaRPr lang="fr-FR" dirty="0"/>
          </a:p>
        </p:txBody>
      </p:sp>
      <p:sp>
        <p:nvSpPr>
          <p:cNvPr id="9" name="Title 1"/>
          <p:cNvSpPr txBox="1">
            <a:spLocks/>
          </p:cNvSpPr>
          <p:nvPr/>
        </p:nvSpPr>
        <p:spPr>
          <a:xfrm>
            <a:off x="797255" y="1064534"/>
            <a:ext cx="10366614" cy="830997"/>
          </a:xfrm>
          <a:prstGeom prst="rect">
            <a:avLst/>
          </a:prstGeom>
          <a:solidFill>
            <a:schemeClr val="accent1"/>
          </a:solidFill>
        </p:spPr>
        <p:txBody>
          <a:bodyPr wrap="square" rtlCol="0">
            <a:spAutoFit/>
          </a:bodyPr>
          <a:lstStyle>
            <a:defPPr>
              <a:defRPr lang="fr-FR"/>
            </a:defPPr>
            <a:lvl1pPr algn="ctr">
              <a:defRPr sz="3600">
                <a:solidFill>
                  <a:schemeClr val="bg1"/>
                </a:solidFill>
              </a:defRPr>
            </a:lvl1pPr>
          </a:lstStyle>
          <a:p>
            <a:pPr lvl="1" indent="-457200" algn="ctr">
              <a:buFont typeface="+mj-lt"/>
              <a:buAutoNum type="arabicPeriod" startAt="4"/>
            </a:pPr>
            <a:r>
              <a:rPr lang="fr-FR" sz="2400" b="1" dirty="0" smtClean="0">
                <a:latin typeface="Times New Roman"/>
                <a:ea typeface="Times New Roman"/>
              </a:rPr>
              <a:t>Une </a:t>
            </a:r>
            <a:r>
              <a:rPr lang="fr-FR" sz="2400" b="1" dirty="0">
                <a:latin typeface="Times New Roman"/>
                <a:ea typeface="Times New Roman"/>
              </a:rPr>
              <a:t>confiance garantie à travers le cadre réglementaire et une sécurisation des transactions assurée </a:t>
            </a:r>
          </a:p>
        </p:txBody>
      </p:sp>
      <p:sp>
        <p:nvSpPr>
          <p:cNvPr id="2" name="Rectangle 1"/>
          <p:cNvSpPr/>
          <p:nvPr/>
        </p:nvSpPr>
        <p:spPr>
          <a:xfrm>
            <a:off x="674424" y="2068647"/>
            <a:ext cx="10803343" cy="2646878"/>
          </a:xfrm>
          <a:prstGeom prst="rect">
            <a:avLst/>
          </a:prstGeom>
        </p:spPr>
        <p:txBody>
          <a:bodyPr wrap="square">
            <a:spAutoFit/>
          </a:bodyPr>
          <a:lstStyle/>
          <a:p>
            <a:r>
              <a:rPr lang="fr-FR" sz="2400" dirty="0"/>
              <a:t>a)	La sécurisation des transactions de données</a:t>
            </a:r>
          </a:p>
          <a:p>
            <a:r>
              <a:rPr lang="fr-FR" sz="2400" dirty="0"/>
              <a:t>En ce qui concerne le volet sécurisation des données, l’ANTIC dispose d’une infrastructure à clé publique et d’une infrastructure de veille sécuritaire</a:t>
            </a:r>
            <a:r>
              <a:rPr lang="fr-FR" sz="2400" dirty="0" smtClean="0"/>
              <a:t>.</a:t>
            </a:r>
            <a:r>
              <a:rPr lang="fr-FR" sz="2400" dirty="0"/>
              <a:t> Toujours dans le registre sécuritaire, l’ANTIC dispose d’un CIRT (Computer Incidence </a:t>
            </a:r>
            <a:r>
              <a:rPr lang="fr-FR" sz="2400" dirty="0" err="1"/>
              <a:t>Response</a:t>
            </a:r>
            <a:r>
              <a:rPr lang="fr-FR" sz="2400" dirty="0"/>
              <a:t> Team)  dont les missions sont entre autres la surveillance en temps réel des infrastructures sensibles du cyberespace camerounais</a:t>
            </a:r>
          </a:p>
          <a:p>
            <a:endParaRPr lang="fr-FR" sz="2200" dirty="0"/>
          </a:p>
        </p:txBody>
      </p:sp>
      <p:sp>
        <p:nvSpPr>
          <p:cNvPr id="4" name="Rectangle 3"/>
          <p:cNvSpPr/>
          <p:nvPr/>
        </p:nvSpPr>
        <p:spPr>
          <a:xfrm>
            <a:off x="742662" y="4358607"/>
            <a:ext cx="11049003" cy="2308324"/>
          </a:xfrm>
          <a:prstGeom prst="rect">
            <a:avLst/>
          </a:prstGeom>
        </p:spPr>
        <p:txBody>
          <a:bodyPr wrap="square">
            <a:spAutoFit/>
          </a:bodyPr>
          <a:lstStyle/>
          <a:p>
            <a:r>
              <a:rPr lang="fr-FR" sz="2400" dirty="0"/>
              <a:t>b)	Le cadre réglementaire</a:t>
            </a:r>
          </a:p>
          <a:p>
            <a:r>
              <a:rPr lang="fr-FR" sz="2400" dirty="0"/>
              <a:t>Le Cameroun dispose d’un important arsenal juridique encadrant toute l’activité numérique. Il s’agit notamment des lois N° 2010/012 du 21 décembre 2010 relative à la </a:t>
            </a:r>
            <a:r>
              <a:rPr lang="fr-FR" sz="2400" dirty="0" err="1"/>
              <a:t>cybersécurité</a:t>
            </a:r>
            <a:r>
              <a:rPr lang="fr-FR" sz="2400" dirty="0"/>
              <a:t> et à la cybercriminalité au Cameroun, la loi N°2010/013 du 21 décembre 2010 régissant les communications électroniques, modifiée et complétée par la loi n°2015/006 du 20 avril 2015 et leurs textes d’applications.</a:t>
            </a:r>
          </a:p>
        </p:txBody>
      </p:sp>
      <p:sp>
        <p:nvSpPr>
          <p:cNvPr id="11" name="Title 1"/>
          <p:cNvSpPr txBox="1">
            <a:spLocks/>
          </p:cNvSpPr>
          <p:nvPr/>
        </p:nvSpPr>
        <p:spPr>
          <a:xfrm>
            <a:off x="797255" y="218368"/>
            <a:ext cx="10939819" cy="584775"/>
          </a:xfrm>
          <a:prstGeom prst="rect">
            <a:avLst/>
          </a:prstGeom>
          <a:solidFill>
            <a:schemeClr val="accent1"/>
          </a:solidFill>
        </p:spPr>
        <p:txBody>
          <a:bodyPr wrap="square" rtlCol="0">
            <a:spAutoFit/>
          </a:bodyPr>
          <a:lstStyle>
            <a:defPPr>
              <a:defRPr lang="fr-FR"/>
            </a:defPPr>
            <a:lvl1pPr algn="ctr">
              <a:defRPr sz="3600">
                <a:solidFill>
                  <a:schemeClr val="bg1"/>
                </a:solidFill>
              </a:defRPr>
            </a:lvl1pPr>
          </a:lstStyle>
          <a:p>
            <a:pPr marL="514350" indent="-514350">
              <a:buFont typeface="+mj-lt"/>
              <a:buAutoNum type="arabicPeriod"/>
            </a:pPr>
            <a:r>
              <a:rPr lang="fr-FR" sz="3200" b="1" dirty="0" smtClean="0">
                <a:solidFill>
                  <a:schemeClr val="bg1">
                    <a:lumMod val="95000"/>
                  </a:schemeClr>
                </a:solidFill>
                <a:latin typeface="Tahoma" panose="020B0604030504040204" pitchFamily="34" charset="0"/>
                <a:ea typeface="Tahoma" panose="020B0604030504040204" pitchFamily="34" charset="0"/>
                <a:cs typeface="Tahoma" panose="020B0604030504040204" pitchFamily="34" charset="0"/>
              </a:rPr>
              <a:t>Initiatives au plan Infrastructurel</a:t>
            </a:r>
            <a:endParaRPr lang="fr-FR" sz="3200" dirty="0">
              <a:solidFill>
                <a:schemeClr val="bg1">
                  <a:lumMod val="95000"/>
                </a:schemeClr>
              </a:solidFill>
            </a:endParaRPr>
          </a:p>
        </p:txBody>
      </p:sp>
    </p:spTree>
    <p:extLst>
      <p:ext uri="{BB962C8B-B14F-4D97-AF65-F5344CB8AC3E}">
        <p14:creationId xmlns="" xmlns:p14="http://schemas.microsoft.com/office/powerpoint/2010/main" val="2973781305"/>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2420</TotalTime>
  <Words>1166</Words>
  <Application>Microsoft Office PowerPoint</Application>
  <PresentationFormat>Personnalisé</PresentationFormat>
  <Paragraphs>139</Paragraphs>
  <Slides>17</Slides>
  <Notes>0</Notes>
  <HiddenSlides>0</HiddenSlides>
  <MMClips>0</MMClips>
  <ScaleCrop>false</ScaleCrop>
  <HeadingPairs>
    <vt:vector size="4" baseType="variant">
      <vt:variant>
        <vt:lpstr>Thème</vt:lpstr>
      </vt:variant>
      <vt:variant>
        <vt:i4>1</vt:i4>
      </vt:variant>
      <vt:variant>
        <vt:lpstr>Titres des diapositives</vt:lpstr>
      </vt:variant>
      <vt:variant>
        <vt:i4>17</vt:i4>
      </vt:variant>
    </vt:vector>
  </HeadingPairs>
  <TitlesOfParts>
    <vt:vector size="18" baseType="lpstr">
      <vt:lpstr>Thème Office</vt:lpstr>
      <vt:lpstr>Diapositive 1</vt:lpstr>
      <vt:lpstr>Diapositive 2</vt:lpstr>
      <vt:lpstr>Diapositive 3</vt:lpstr>
      <vt:lpstr>Diapositive 4</vt:lpstr>
      <vt:lpstr>Diapositive 5</vt:lpstr>
      <vt:lpstr>Diapositive 6</vt:lpstr>
      <vt:lpstr>Diapositive 7</vt:lpstr>
      <vt:lpstr>Diapositive 8</vt:lpstr>
      <vt:lpstr>Diapositive 9</vt:lpstr>
      <vt:lpstr>Diapositive 10</vt:lpstr>
      <vt:lpstr>Diapositive 11</vt:lpstr>
      <vt:lpstr>Diapositive 12</vt:lpstr>
      <vt:lpstr>Diapositive 13</vt:lpstr>
      <vt:lpstr>Diapositive 14</vt:lpstr>
      <vt:lpstr>Diapositive 15</vt:lpstr>
      <vt:lpstr>Diapositive 16</vt:lpstr>
      <vt:lpstr>Diapositive 17</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Beaugas Orain</dc:creator>
  <cp:lastModifiedBy>pussi</cp:lastModifiedBy>
  <cp:revision>493</cp:revision>
  <dcterms:created xsi:type="dcterms:W3CDTF">2018-11-08T08:19:03Z</dcterms:created>
  <dcterms:modified xsi:type="dcterms:W3CDTF">2022-06-26T13:35:34Z</dcterms:modified>
</cp:coreProperties>
</file>