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66" r:id="rId4"/>
    <p:sldId id="267" r:id="rId5"/>
    <p:sldId id="268" r:id="rId6"/>
    <p:sldId id="269" r:id="rId7"/>
    <p:sldId id="270" r:id="rId8"/>
    <p:sldId id="273" r:id="rId9"/>
    <p:sldId id="27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91F9A-C432-4A65-873A-59A7002EC339}" type="doc">
      <dgm:prSet loTypeId="urn:microsoft.com/office/officeart/2005/8/layout/pList2" loCatId="list" qsTypeId="urn:microsoft.com/office/officeart/2005/8/quickstyle/simple1" qsCatId="simple" csTypeId="urn:microsoft.com/office/officeart/2005/8/colors/accent5_4" csCatId="accent5" phldr="1"/>
      <dgm:spPr/>
    </dgm:pt>
    <dgm:pt modelId="{EF8792D5-ECDC-407D-BB27-363A9E11893B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400" b="1" dirty="0" smtClean="0"/>
            <a:t>Groupements de producteurs et MPME</a:t>
          </a:r>
          <a:endParaRPr lang="en-GB" sz="1400" dirty="0" smtClean="0"/>
        </a:p>
        <a:p>
          <a:pPr algn="just">
            <a:spcAft>
              <a:spcPts val="0"/>
            </a:spcAft>
          </a:pPr>
          <a:r>
            <a:rPr lang="fr-FR" sz="1200" dirty="0" smtClean="0"/>
            <a:t>- Savoir-faire et expérience de l'agriculture;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Production de produits;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Propriétaires de facteurs de production comme la terre et l'eau;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Peuvent investir une importante quantité de travail.</a:t>
          </a:r>
        </a:p>
        <a:p>
          <a:pPr algn="ctr">
            <a:spcAft>
              <a:spcPct val="35000"/>
            </a:spcAft>
          </a:pPr>
          <a:endParaRPr lang="en-GB" sz="1200" dirty="0" smtClean="0"/>
        </a:p>
        <a:p>
          <a:pPr algn="ctr">
            <a:spcAft>
              <a:spcPts val="0"/>
            </a:spcAft>
          </a:pPr>
          <a:r>
            <a:rPr lang="en-GB" sz="1200" b="1" dirty="0" smtClean="0"/>
            <a:t>Motivation principale:</a:t>
          </a:r>
        </a:p>
        <a:p>
          <a:pPr algn="ctr">
            <a:spcAft>
              <a:spcPts val="0"/>
            </a:spcAft>
          </a:pPr>
          <a:r>
            <a:rPr lang="fr-FR" sz="1200" dirty="0" smtClean="0"/>
            <a:t> améliorer leurs revenus et leurs moyens de subsistance grâce à des relations commerciales plus stable.</a:t>
          </a:r>
        </a:p>
        <a:p>
          <a:pPr algn="ctr">
            <a:spcAft>
              <a:spcPct val="35000"/>
            </a:spcAft>
          </a:pPr>
          <a:r>
            <a:rPr lang="fr-FR" sz="1400" dirty="0" smtClean="0"/>
            <a:t> </a:t>
          </a:r>
          <a:endParaRPr lang="en-US" sz="1400" dirty="0"/>
        </a:p>
      </dgm:t>
    </dgm:pt>
    <dgm:pt modelId="{56F0C0DB-3034-4117-B7FE-7161DA3BB160}" type="parTrans" cxnId="{5EC174C6-F736-4712-A716-ECFAF218755A}">
      <dgm:prSet/>
      <dgm:spPr/>
      <dgm:t>
        <a:bodyPr/>
        <a:lstStyle/>
        <a:p>
          <a:endParaRPr lang="en-US"/>
        </a:p>
      </dgm:t>
    </dgm:pt>
    <dgm:pt modelId="{1FBDDC41-49DB-4BCC-89F5-66ACD9867A13}" type="sibTrans" cxnId="{5EC174C6-F736-4712-A716-ECFAF218755A}">
      <dgm:prSet/>
      <dgm:spPr/>
      <dgm:t>
        <a:bodyPr/>
        <a:lstStyle/>
        <a:p>
          <a:endParaRPr lang="en-US"/>
        </a:p>
      </dgm:t>
    </dgm:pt>
    <dgm:pt modelId="{63E6234A-C8C2-4E59-BEDA-1A1D5AB1C247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400" b="1" dirty="0" smtClean="0"/>
            <a:t>Organismes du secteur public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Investir dans des biens publics;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Assurer un environnement politique, réglementaire 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-Transfert d’actifs (par exemple exploitations agricoles gérées par l’État, biens fonciers publics) 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Réduire les risques et les coûts de transaction pour les autres parties.</a:t>
          </a:r>
        </a:p>
        <a:p>
          <a:pPr algn="just">
            <a:spcAft>
              <a:spcPts val="0"/>
            </a:spcAft>
          </a:pPr>
          <a:endParaRPr lang="en-GB" sz="1200" dirty="0" smtClean="0"/>
        </a:p>
        <a:p>
          <a:pPr algn="ctr"/>
          <a:r>
            <a:rPr lang="en-US" sz="1200" b="1" dirty="0" smtClean="0"/>
            <a:t>Motivation principale:</a:t>
          </a:r>
        </a:p>
        <a:p>
          <a:pPr algn="just">
            <a:spcAft>
              <a:spcPts val="0"/>
            </a:spcAft>
          </a:pPr>
          <a:r>
            <a:rPr lang="fr-FR" sz="1200" b="0" dirty="0" smtClean="0"/>
            <a:t>assurer la croissance économique et réduire la pauvreté .</a:t>
          </a:r>
          <a:endParaRPr lang="en-GB" sz="1200" b="0" dirty="0" smtClean="0"/>
        </a:p>
      </dgm:t>
    </dgm:pt>
    <dgm:pt modelId="{0E8DE1A2-D612-4F9B-A76F-A9C522730F12}" type="parTrans" cxnId="{B26E2670-1902-45B2-AA4B-4185E864C010}">
      <dgm:prSet/>
      <dgm:spPr/>
      <dgm:t>
        <a:bodyPr/>
        <a:lstStyle/>
        <a:p>
          <a:endParaRPr lang="en-US"/>
        </a:p>
      </dgm:t>
    </dgm:pt>
    <dgm:pt modelId="{AAB1A848-F9EE-44CD-8899-EFDC42F95119}" type="sibTrans" cxnId="{B26E2670-1902-45B2-AA4B-4185E864C010}">
      <dgm:prSet/>
      <dgm:spPr/>
      <dgm:t>
        <a:bodyPr/>
        <a:lstStyle/>
        <a:p>
          <a:endParaRPr lang="en-US"/>
        </a:p>
      </dgm:t>
    </dgm:pt>
    <dgm:pt modelId="{D5D40F6E-45C2-43D3-ACAC-79D3D035E8DA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400" b="1" dirty="0" smtClean="0"/>
            <a:t>Entreprises du secteur privé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Faciliter l’accès aux marchés, intrants, fonds de roulement, etc. - Capacité de gestion et de coordination dans la filière;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-Investir dans des équipements/unités de transformation, des moyens de transport, etc. 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Fourninr des informations sur le marché, de la technologie</a:t>
          </a:r>
        </a:p>
        <a:p>
          <a:pPr algn="just">
            <a:spcAft>
              <a:spcPts val="0"/>
            </a:spcAft>
          </a:pPr>
          <a:endParaRPr lang="en-US" sz="1200" b="1" dirty="0" smtClean="0"/>
        </a:p>
        <a:p>
          <a:pPr algn="ctr"/>
          <a:r>
            <a:rPr lang="en-US" sz="1200" b="1" dirty="0" smtClean="0"/>
            <a:t>Motivation principale</a:t>
          </a:r>
        </a:p>
        <a:p>
          <a:pPr algn="just">
            <a:spcAft>
              <a:spcPts val="0"/>
            </a:spcAft>
          </a:pPr>
          <a:r>
            <a:rPr lang="fr-FR" sz="1200" b="0" dirty="0" smtClean="0"/>
            <a:t>obtenir des sources fiables de matières premières répondant à leurs spécifications en matière de délais de livraison, de qualité et de volume au coût le plus bas et réaliser des profits. </a:t>
          </a:r>
          <a:endParaRPr lang="en-US" sz="1200" b="0" dirty="0" smtClean="0"/>
        </a:p>
        <a:p>
          <a:pPr algn="just">
            <a:spcAft>
              <a:spcPts val="0"/>
            </a:spcAft>
          </a:pPr>
          <a:endParaRPr lang="en-GB" sz="1200" dirty="0" smtClean="0"/>
        </a:p>
        <a:p>
          <a:pPr algn="just">
            <a:spcAft>
              <a:spcPts val="0"/>
            </a:spcAft>
          </a:pPr>
          <a:endParaRPr lang="en-US" sz="1200" dirty="0"/>
        </a:p>
      </dgm:t>
    </dgm:pt>
    <dgm:pt modelId="{581129BA-6246-47B1-8351-49127B7F3138}" type="parTrans" cxnId="{AAD29622-062C-47C0-A6DD-C433944A5319}">
      <dgm:prSet/>
      <dgm:spPr/>
      <dgm:t>
        <a:bodyPr/>
        <a:lstStyle/>
        <a:p>
          <a:endParaRPr lang="en-US"/>
        </a:p>
      </dgm:t>
    </dgm:pt>
    <dgm:pt modelId="{3DF54BF5-997D-4740-A2E6-F6F7496F91CF}" type="sibTrans" cxnId="{AAD29622-062C-47C0-A6DD-C433944A5319}">
      <dgm:prSet/>
      <dgm:spPr/>
      <dgm:t>
        <a:bodyPr/>
        <a:lstStyle/>
        <a:p>
          <a:endParaRPr lang="en-US"/>
        </a:p>
      </dgm:t>
    </dgm:pt>
    <dgm:pt modelId="{A2ABF989-7E72-4765-AC69-21B83991EA6C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400" b="1" dirty="0" smtClean="0"/>
            <a:t>Intermédiares</a:t>
          </a:r>
        </a:p>
        <a:p>
          <a:pPr algn="ctr">
            <a:spcAft>
              <a:spcPts val="0"/>
            </a:spcAft>
          </a:pPr>
          <a:endParaRPr lang="en-US" sz="1400" b="1" dirty="0" smtClean="0"/>
        </a:p>
        <a:p>
          <a:pPr algn="just">
            <a:spcAft>
              <a:spcPts val="0"/>
            </a:spcAft>
          </a:pPr>
          <a:r>
            <a:rPr lang="en-US" sz="1400" b="1" dirty="0" smtClean="0"/>
            <a:t>- </a:t>
          </a:r>
          <a:r>
            <a:rPr lang="fr-FR" sz="1200" dirty="0" smtClean="0"/>
            <a:t>Évalue objectivement les contraintes et les opportunités et aide à mettre en place et à négocier les modèles 4P 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Soutient les groupements de producteurs en les aidant à mieux s’organiser;</a:t>
          </a:r>
        </a:p>
        <a:p>
          <a:pPr algn="just">
            <a:spcAft>
              <a:spcPts val="0"/>
            </a:spcAft>
          </a:pPr>
          <a:r>
            <a:rPr lang="fr-FR" sz="1200" dirty="0" smtClean="0"/>
            <a:t>- Soutient l’exécution du projet 4P, le suivi-évaluation (S-E) et apporte une expertise internationale en cas de besoin.</a:t>
          </a:r>
        </a:p>
        <a:p>
          <a:pPr algn="just">
            <a:spcAft>
              <a:spcPts val="0"/>
            </a:spcAft>
          </a:pPr>
          <a:endParaRPr lang="en-GB" sz="1200" dirty="0" smtClean="0"/>
        </a:p>
        <a:p>
          <a:pPr algn="ctr"/>
          <a:r>
            <a:rPr lang="en-US" sz="1200" b="1" dirty="0" smtClean="0"/>
            <a:t>Motivation principale</a:t>
          </a:r>
        </a:p>
        <a:p>
          <a:pPr algn="just">
            <a:spcAft>
              <a:spcPts val="0"/>
            </a:spcAft>
          </a:pPr>
          <a:r>
            <a:rPr lang="fr-FR" sz="1200" b="0" dirty="0" smtClean="0"/>
            <a:t>mettre en place des 4P durables, favorables aux pauvres et susceptibles de se transformer en relations commerciales inclusives et mutuellement bénéfiques</a:t>
          </a:r>
          <a:r>
            <a:rPr lang="fr-FR" sz="1200" b="1" dirty="0" smtClean="0"/>
            <a:t>. </a:t>
          </a:r>
          <a:endParaRPr lang="fr-FR" sz="1200" dirty="0" smtClean="0"/>
        </a:p>
      </dgm:t>
    </dgm:pt>
    <dgm:pt modelId="{A4A311F2-30DD-4A9A-9A8F-A64101BC9132}" type="parTrans" cxnId="{3DC418C4-0CF1-48F0-9C31-FAE9E465CE05}">
      <dgm:prSet/>
      <dgm:spPr/>
      <dgm:t>
        <a:bodyPr/>
        <a:lstStyle/>
        <a:p>
          <a:endParaRPr lang="en-US"/>
        </a:p>
      </dgm:t>
    </dgm:pt>
    <dgm:pt modelId="{EF9F1F1B-2A2E-4EAE-B084-84BFFB730BC4}" type="sibTrans" cxnId="{3DC418C4-0CF1-48F0-9C31-FAE9E465CE05}">
      <dgm:prSet/>
      <dgm:spPr/>
      <dgm:t>
        <a:bodyPr/>
        <a:lstStyle/>
        <a:p>
          <a:endParaRPr lang="en-US"/>
        </a:p>
      </dgm:t>
    </dgm:pt>
    <dgm:pt modelId="{3A386362-9F03-4CE2-B0C0-5D1AC1A070FF}" type="pres">
      <dgm:prSet presAssocID="{9B791F9A-C432-4A65-873A-59A7002EC339}" presName="Name0" presStyleCnt="0">
        <dgm:presLayoutVars>
          <dgm:dir/>
          <dgm:resizeHandles val="exact"/>
        </dgm:presLayoutVars>
      </dgm:prSet>
      <dgm:spPr/>
    </dgm:pt>
    <dgm:pt modelId="{E7BBEC55-3264-4713-99BB-CA348E2EF6F5}" type="pres">
      <dgm:prSet presAssocID="{9B791F9A-C432-4A65-873A-59A7002EC339}" presName="bkgdShp" presStyleLbl="alignAccFollowNode1" presStyleIdx="0" presStyleCnt="1" custScaleY="69287" custLinFactNeighborY="-7012"/>
      <dgm:spPr/>
    </dgm:pt>
    <dgm:pt modelId="{CFCC2820-F5D0-4938-90DD-2E3A68F2ACA8}" type="pres">
      <dgm:prSet presAssocID="{9B791F9A-C432-4A65-873A-59A7002EC339}" presName="linComp" presStyleCnt="0"/>
      <dgm:spPr/>
    </dgm:pt>
    <dgm:pt modelId="{E627B1A3-95C2-4456-93AA-BAB77EA25377}" type="pres">
      <dgm:prSet presAssocID="{EF8792D5-ECDC-407D-BB27-363A9E11893B}" presName="compNode" presStyleCnt="0"/>
      <dgm:spPr/>
    </dgm:pt>
    <dgm:pt modelId="{32481F12-DDC3-4330-809F-D43B68673525}" type="pres">
      <dgm:prSet presAssocID="{EF8792D5-ECDC-407D-BB27-363A9E11893B}" presName="node" presStyleLbl="node1" presStyleIdx="0" presStyleCnt="4" custScaleY="12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9BAC-D590-44BA-80D5-4E45D8AD408A}" type="pres">
      <dgm:prSet presAssocID="{EF8792D5-ECDC-407D-BB27-363A9E11893B}" presName="invisiNode" presStyleLbl="node1" presStyleIdx="0" presStyleCnt="4"/>
      <dgm:spPr/>
    </dgm:pt>
    <dgm:pt modelId="{09D00165-8BFD-45FC-929A-6E64FF318FF4}" type="pres">
      <dgm:prSet presAssocID="{EF8792D5-ECDC-407D-BB27-363A9E11893B}" presName="imagNode" presStyleLbl="fgImgPlace1" presStyleIdx="0" presStyleCnt="4" custScaleY="757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907BA6-BD37-47EB-AC50-599B7FA5A917}" type="pres">
      <dgm:prSet presAssocID="{1FBDDC41-49DB-4BCC-89F5-66ACD9867A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BF8DD2-6FCF-4162-BA87-4AD5F32CDD6C}" type="pres">
      <dgm:prSet presAssocID="{63E6234A-C8C2-4E59-BEDA-1A1D5AB1C247}" presName="compNode" presStyleCnt="0"/>
      <dgm:spPr/>
    </dgm:pt>
    <dgm:pt modelId="{25D947F0-6E68-49A9-BE2E-BEDC6F609E25}" type="pres">
      <dgm:prSet presAssocID="{63E6234A-C8C2-4E59-BEDA-1A1D5AB1C247}" presName="node" presStyleLbl="node1" presStyleIdx="1" presStyleCnt="4" custScaleY="12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4C41-E847-48B9-87F4-BEE071D7DF2D}" type="pres">
      <dgm:prSet presAssocID="{63E6234A-C8C2-4E59-BEDA-1A1D5AB1C247}" presName="invisiNode" presStyleLbl="node1" presStyleIdx="1" presStyleCnt="4"/>
      <dgm:spPr/>
    </dgm:pt>
    <dgm:pt modelId="{F853EE49-7D5B-45DC-A129-80C82E1879BF}" type="pres">
      <dgm:prSet presAssocID="{63E6234A-C8C2-4E59-BEDA-1A1D5AB1C247}" presName="imagNode" presStyleLbl="fgImgPlace1" presStyleIdx="1" presStyleCnt="4" custScaleY="757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4A6169-BFF6-441F-9D3F-40AA3DF2C82F}" type="pres">
      <dgm:prSet presAssocID="{AAB1A848-F9EE-44CD-8899-EFDC42F951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FE870C-D7EE-4649-AB6C-4A02A8EBD20B}" type="pres">
      <dgm:prSet presAssocID="{D5D40F6E-45C2-43D3-ACAC-79D3D035E8DA}" presName="compNode" presStyleCnt="0"/>
      <dgm:spPr/>
    </dgm:pt>
    <dgm:pt modelId="{B3A10BBA-F5CF-4D70-850E-1E2864AE2EF3}" type="pres">
      <dgm:prSet presAssocID="{D5D40F6E-45C2-43D3-ACAC-79D3D035E8DA}" presName="node" presStyleLbl="node1" presStyleIdx="2" presStyleCnt="4" custScaleY="12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B7D3A-B84A-48FC-9EB0-D24758F8E984}" type="pres">
      <dgm:prSet presAssocID="{D5D40F6E-45C2-43D3-ACAC-79D3D035E8DA}" presName="invisiNode" presStyleLbl="node1" presStyleIdx="2" presStyleCnt="4"/>
      <dgm:spPr/>
    </dgm:pt>
    <dgm:pt modelId="{60C974D0-1F82-4223-A6F8-1C06AB49E47A}" type="pres">
      <dgm:prSet presAssocID="{D5D40F6E-45C2-43D3-ACAC-79D3D035E8DA}" presName="imagNode" presStyleLbl="fgImgPlace1" presStyleIdx="2" presStyleCnt="4" custScaleY="757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4E6876-B8EA-43C3-8739-07D404CEFA24}" type="pres">
      <dgm:prSet presAssocID="{3DF54BF5-997D-4740-A2E6-F6F7496F91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6F20EB-F2E4-4264-8A37-9E569B775518}" type="pres">
      <dgm:prSet presAssocID="{A2ABF989-7E72-4765-AC69-21B83991EA6C}" presName="compNode" presStyleCnt="0"/>
      <dgm:spPr/>
    </dgm:pt>
    <dgm:pt modelId="{B13FE4CE-871E-4FD1-8FF7-A5A95700FDFB}" type="pres">
      <dgm:prSet presAssocID="{A2ABF989-7E72-4765-AC69-21B83991EA6C}" presName="node" presStyleLbl="node1" presStyleIdx="3" presStyleCnt="4" custScaleY="12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088CE-A43B-484D-8638-447BB985D6DE}" type="pres">
      <dgm:prSet presAssocID="{A2ABF989-7E72-4765-AC69-21B83991EA6C}" presName="invisiNode" presStyleLbl="node1" presStyleIdx="3" presStyleCnt="4"/>
      <dgm:spPr/>
    </dgm:pt>
    <dgm:pt modelId="{EC11D6C6-2B15-4A2A-AF98-5064F5247C75}" type="pres">
      <dgm:prSet presAssocID="{A2ABF989-7E72-4765-AC69-21B83991EA6C}" presName="imagNode" presStyleLbl="fgImgPlace1" presStyleIdx="3" presStyleCnt="4" custScaleY="7570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B7C73F2-D1CC-4E38-B54E-28E35655C731}" type="presOf" srcId="{9B791F9A-C432-4A65-873A-59A7002EC339}" destId="{3A386362-9F03-4CE2-B0C0-5D1AC1A070FF}" srcOrd="0" destOrd="0" presId="urn:microsoft.com/office/officeart/2005/8/layout/pList2"/>
    <dgm:cxn modelId="{E79A144C-9666-477A-B5D4-451C8F103AFF}" type="presOf" srcId="{D5D40F6E-45C2-43D3-ACAC-79D3D035E8DA}" destId="{B3A10BBA-F5CF-4D70-850E-1E2864AE2EF3}" srcOrd="0" destOrd="0" presId="urn:microsoft.com/office/officeart/2005/8/layout/pList2"/>
    <dgm:cxn modelId="{3DC418C4-0CF1-48F0-9C31-FAE9E465CE05}" srcId="{9B791F9A-C432-4A65-873A-59A7002EC339}" destId="{A2ABF989-7E72-4765-AC69-21B83991EA6C}" srcOrd="3" destOrd="0" parTransId="{A4A311F2-30DD-4A9A-9A8F-A64101BC9132}" sibTransId="{EF9F1F1B-2A2E-4EAE-B084-84BFFB730BC4}"/>
    <dgm:cxn modelId="{3723A129-ED38-4883-A801-E7DAD6800CDD}" type="presOf" srcId="{EF8792D5-ECDC-407D-BB27-363A9E11893B}" destId="{32481F12-DDC3-4330-809F-D43B68673525}" srcOrd="0" destOrd="0" presId="urn:microsoft.com/office/officeart/2005/8/layout/pList2"/>
    <dgm:cxn modelId="{9C4F5EC9-910F-49DB-BEBB-C5502269E3AC}" type="presOf" srcId="{AAB1A848-F9EE-44CD-8899-EFDC42F95119}" destId="{264A6169-BFF6-441F-9D3F-40AA3DF2C82F}" srcOrd="0" destOrd="0" presId="urn:microsoft.com/office/officeart/2005/8/layout/pList2"/>
    <dgm:cxn modelId="{5EC174C6-F736-4712-A716-ECFAF218755A}" srcId="{9B791F9A-C432-4A65-873A-59A7002EC339}" destId="{EF8792D5-ECDC-407D-BB27-363A9E11893B}" srcOrd="0" destOrd="0" parTransId="{56F0C0DB-3034-4117-B7FE-7161DA3BB160}" sibTransId="{1FBDDC41-49DB-4BCC-89F5-66ACD9867A13}"/>
    <dgm:cxn modelId="{AAD29622-062C-47C0-A6DD-C433944A5319}" srcId="{9B791F9A-C432-4A65-873A-59A7002EC339}" destId="{D5D40F6E-45C2-43D3-ACAC-79D3D035E8DA}" srcOrd="2" destOrd="0" parTransId="{581129BA-6246-47B1-8351-49127B7F3138}" sibTransId="{3DF54BF5-997D-4740-A2E6-F6F7496F91CF}"/>
    <dgm:cxn modelId="{8F0DC895-3B28-43B3-807C-61E8F8D0AE5A}" type="presOf" srcId="{A2ABF989-7E72-4765-AC69-21B83991EA6C}" destId="{B13FE4CE-871E-4FD1-8FF7-A5A95700FDFB}" srcOrd="0" destOrd="0" presId="urn:microsoft.com/office/officeart/2005/8/layout/pList2"/>
    <dgm:cxn modelId="{D9C3F0B7-0B21-40C8-93B6-9F47AE50E5AC}" type="presOf" srcId="{1FBDDC41-49DB-4BCC-89F5-66ACD9867A13}" destId="{6B907BA6-BD37-47EB-AC50-599B7FA5A917}" srcOrd="0" destOrd="0" presId="urn:microsoft.com/office/officeart/2005/8/layout/pList2"/>
    <dgm:cxn modelId="{DE276CC8-963E-4844-BE05-B6E5B9BDF4B3}" type="presOf" srcId="{63E6234A-C8C2-4E59-BEDA-1A1D5AB1C247}" destId="{25D947F0-6E68-49A9-BE2E-BEDC6F609E25}" srcOrd="0" destOrd="0" presId="urn:microsoft.com/office/officeart/2005/8/layout/pList2"/>
    <dgm:cxn modelId="{B26E2670-1902-45B2-AA4B-4185E864C010}" srcId="{9B791F9A-C432-4A65-873A-59A7002EC339}" destId="{63E6234A-C8C2-4E59-BEDA-1A1D5AB1C247}" srcOrd="1" destOrd="0" parTransId="{0E8DE1A2-D612-4F9B-A76F-A9C522730F12}" sibTransId="{AAB1A848-F9EE-44CD-8899-EFDC42F95119}"/>
    <dgm:cxn modelId="{9C35EEDC-B933-42BC-8A25-6BC279DACCE7}" type="presOf" srcId="{3DF54BF5-997D-4740-A2E6-F6F7496F91CF}" destId="{B94E6876-B8EA-43C3-8739-07D404CEFA24}" srcOrd="0" destOrd="0" presId="urn:microsoft.com/office/officeart/2005/8/layout/pList2"/>
    <dgm:cxn modelId="{245AE787-820F-4ECE-A6FA-7B21A101C5F6}" type="presParOf" srcId="{3A386362-9F03-4CE2-B0C0-5D1AC1A070FF}" destId="{E7BBEC55-3264-4713-99BB-CA348E2EF6F5}" srcOrd="0" destOrd="0" presId="urn:microsoft.com/office/officeart/2005/8/layout/pList2"/>
    <dgm:cxn modelId="{495EDE27-1F49-486C-AEB0-2B64055FBF64}" type="presParOf" srcId="{3A386362-9F03-4CE2-B0C0-5D1AC1A070FF}" destId="{CFCC2820-F5D0-4938-90DD-2E3A68F2ACA8}" srcOrd="1" destOrd="0" presId="urn:microsoft.com/office/officeart/2005/8/layout/pList2"/>
    <dgm:cxn modelId="{C0010988-2CC3-4851-9E7E-D84BDB31A58C}" type="presParOf" srcId="{CFCC2820-F5D0-4938-90DD-2E3A68F2ACA8}" destId="{E627B1A3-95C2-4456-93AA-BAB77EA25377}" srcOrd="0" destOrd="0" presId="urn:microsoft.com/office/officeart/2005/8/layout/pList2"/>
    <dgm:cxn modelId="{545C0566-59F6-4707-AA9E-2DFD01EA7FF4}" type="presParOf" srcId="{E627B1A3-95C2-4456-93AA-BAB77EA25377}" destId="{32481F12-DDC3-4330-809F-D43B68673525}" srcOrd="0" destOrd="0" presId="urn:microsoft.com/office/officeart/2005/8/layout/pList2"/>
    <dgm:cxn modelId="{A31C4F71-83BF-42E4-8AC0-2BBA2A5666DE}" type="presParOf" srcId="{E627B1A3-95C2-4456-93AA-BAB77EA25377}" destId="{42899BAC-D590-44BA-80D5-4E45D8AD408A}" srcOrd="1" destOrd="0" presId="urn:microsoft.com/office/officeart/2005/8/layout/pList2"/>
    <dgm:cxn modelId="{191B1365-7F3A-4401-ACF4-37524256CA30}" type="presParOf" srcId="{E627B1A3-95C2-4456-93AA-BAB77EA25377}" destId="{09D00165-8BFD-45FC-929A-6E64FF318FF4}" srcOrd="2" destOrd="0" presId="urn:microsoft.com/office/officeart/2005/8/layout/pList2"/>
    <dgm:cxn modelId="{03B70DFF-2310-4A0C-AA08-3301F0C10BE4}" type="presParOf" srcId="{CFCC2820-F5D0-4938-90DD-2E3A68F2ACA8}" destId="{6B907BA6-BD37-47EB-AC50-599B7FA5A917}" srcOrd="1" destOrd="0" presId="urn:microsoft.com/office/officeart/2005/8/layout/pList2"/>
    <dgm:cxn modelId="{0B50A6C8-FA4D-41E0-B470-D70124876757}" type="presParOf" srcId="{CFCC2820-F5D0-4938-90DD-2E3A68F2ACA8}" destId="{99BF8DD2-6FCF-4162-BA87-4AD5F32CDD6C}" srcOrd="2" destOrd="0" presId="urn:microsoft.com/office/officeart/2005/8/layout/pList2"/>
    <dgm:cxn modelId="{152346C2-9F1D-42D2-8158-44EEAC317F4E}" type="presParOf" srcId="{99BF8DD2-6FCF-4162-BA87-4AD5F32CDD6C}" destId="{25D947F0-6E68-49A9-BE2E-BEDC6F609E25}" srcOrd="0" destOrd="0" presId="urn:microsoft.com/office/officeart/2005/8/layout/pList2"/>
    <dgm:cxn modelId="{E3FB198D-E771-40B9-96B6-9090C4B58247}" type="presParOf" srcId="{99BF8DD2-6FCF-4162-BA87-4AD5F32CDD6C}" destId="{E34D4C41-E847-48B9-87F4-BEE071D7DF2D}" srcOrd="1" destOrd="0" presId="urn:microsoft.com/office/officeart/2005/8/layout/pList2"/>
    <dgm:cxn modelId="{1D80B686-90B7-48D9-A9FF-865D89E5B069}" type="presParOf" srcId="{99BF8DD2-6FCF-4162-BA87-4AD5F32CDD6C}" destId="{F853EE49-7D5B-45DC-A129-80C82E1879BF}" srcOrd="2" destOrd="0" presId="urn:microsoft.com/office/officeart/2005/8/layout/pList2"/>
    <dgm:cxn modelId="{6A9CD04B-6F3C-41AF-9344-EA754FF301D7}" type="presParOf" srcId="{CFCC2820-F5D0-4938-90DD-2E3A68F2ACA8}" destId="{264A6169-BFF6-441F-9D3F-40AA3DF2C82F}" srcOrd="3" destOrd="0" presId="urn:microsoft.com/office/officeart/2005/8/layout/pList2"/>
    <dgm:cxn modelId="{6AEF4D9F-136F-46CE-862E-835776E884B8}" type="presParOf" srcId="{CFCC2820-F5D0-4938-90DD-2E3A68F2ACA8}" destId="{CBFE870C-D7EE-4649-AB6C-4A02A8EBD20B}" srcOrd="4" destOrd="0" presId="urn:microsoft.com/office/officeart/2005/8/layout/pList2"/>
    <dgm:cxn modelId="{6FA80358-D3B9-410E-9ECF-AA739CB93491}" type="presParOf" srcId="{CBFE870C-D7EE-4649-AB6C-4A02A8EBD20B}" destId="{B3A10BBA-F5CF-4D70-850E-1E2864AE2EF3}" srcOrd="0" destOrd="0" presId="urn:microsoft.com/office/officeart/2005/8/layout/pList2"/>
    <dgm:cxn modelId="{B044E7BC-6D0A-45D5-9712-D5B2468ADAA4}" type="presParOf" srcId="{CBFE870C-D7EE-4649-AB6C-4A02A8EBD20B}" destId="{5F2B7D3A-B84A-48FC-9EB0-D24758F8E984}" srcOrd="1" destOrd="0" presId="urn:microsoft.com/office/officeart/2005/8/layout/pList2"/>
    <dgm:cxn modelId="{53E36918-AB24-4239-B866-75DE7122BB2D}" type="presParOf" srcId="{CBFE870C-D7EE-4649-AB6C-4A02A8EBD20B}" destId="{60C974D0-1F82-4223-A6F8-1C06AB49E47A}" srcOrd="2" destOrd="0" presId="urn:microsoft.com/office/officeart/2005/8/layout/pList2"/>
    <dgm:cxn modelId="{A74E5CE1-2AF2-42A1-8186-85E161E851F0}" type="presParOf" srcId="{CFCC2820-F5D0-4938-90DD-2E3A68F2ACA8}" destId="{B94E6876-B8EA-43C3-8739-07D404CEFA24}" srcOrd="5" destOrd="0" presId="urn:microsoft.com/office/officeart/2005/8/layout/pList2"/>
    <dgm:cxn modelId="{569D0743-A168-40CE-B00F-9FB7EA70E9A7}" type="presParOf" srcId="{CFCC2820-F5D0-4938-90DD-2E3A68F2ACA8}" destId="{CC6F20EB-F2E4-4264-8A37-9E569B775518}" srcOrd="6" destOrd="0" presId="urn:microsoft.com/office/officeart/2005/8/layout/pList2"/>
    <dgm:cxn modelId="{0621A66E-E793-4DCB-9F86-0085C3A3D579}" type="presParOf" srcId="{CC6F20EB-F2E4-4264-8A37-9E569B775518}" destId="{B13FE4CE-871E-4FD1-8FF7-A5A95700FDFB}" srcOrd="0" destOrd="0" presId="urn:microsoft.com/office/officeart/2005/8/layout/pList2"/>
    <dgm:cxn modelId="{DB3A4A50-82F8-47B1-8FA2-9011B4785749}" type="presParOf" srcId="{CC6F20EB-F2E4-4264-8A37-9E569B775518}" destId="{A9E088CE-A43B-484D-8638-447BB985D6DE}" srcOrd="1" destOrd="0" presId="urn:microsoft.com/office/officeart/2005/8/layout/pList2"/>
    <dgm:cxn modelId="{13ECD0C4-ADE6-4710-928A-70DEAA58AE1D}" type="presParOf" srcId="{CC6F20EB-F2E4-4264-8A37-9E569B775518}" destId="{EC11D6C6-2B15-4A2A-AF98-5064F5247C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33E7D-15BB-4871-A4AC-C5F787086784}" type="doc">
      <dgm:prSet loTypeId="urn:microsoft.com/office/officeart/2011/layout/HexagonRadial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0051B28-7717-4765-A53F-D84824A0EBB3}">
      <dgm:prSet phldrT="[Text]"/>
      <dgm:spPr/>
      <dgm:t>
        <a:bodyPr/>
        <a:lstStyle/>
        <a:p>
          <a:r>
            <a:rPr lang="fr-FR" b="1" dirty="0" smtClean="0"/>
            <a:t>Identification et sélection de partenaires</a:t>
          </a:r>
          <a:endParaRPr lang="en-US" b="1" dirty="0"/>
        </a:p>
      </dgm:t>
    </dgm:pt>
    <dgm:pt modelId="{201138CC-94B6-4E33-B966-A257599FA878}" type="parTrans" cxnId="{7CA15744-0FC4-4BC7-880F-2632131FA472}">
      <dgm:prSet/>
      <dgm:spPr/>
      <dgm:t>
        <a:bodyPr/>
        <a:lstStyle/>
        <a:p>
          <a:endParaRPr lang="en-US"/>
        </a:p>
      </dgm:t>
    </dgm:pt>
    <dgm:pt modelId="{2956F51A-FDAC-4253-B459-B33998B0A528}" type="sibTrans" cxnId="{7CA15744-0FC4-4BC7-880F-2632131FA472}">
      <dgm:prSet/>
      <dgm:spPr/>
      <dgm:t>
        <a:bodyPr/>
        <a:lstStyle/>
        <a:p>
          <a:endParaRPr lang="en-US"/>
        </a:p>
      </dgm:t>
    </dgm:pt>
    <dgm:pt modelId="{FC80D98F-BD06-433F-8F50-A486E4370C72}">
      <dgm:prSet phldrT="[Text]"/>
      <dgm:spPr/>
      <dgm:t>
        <a:bodyPr/>
        <a:lstStyle/>
        <a:p>
          <a:r>
            <a:rPr lang="fr-FR" b="1" dirty="0" smtClean="0"/>
            <a:t>Négociation des rôles et des responsabilités</a:t>
          </a:r>
          <a:endParaRPr lang="en-US" b="1" dirty="0"/>
        </a:p>
      </dgm:t>
    </dgm:pt>
    <dgm:pt modelId="{FD8C4CF7-0B9C-42D9-9364-72A426E24748}" type="parTrans" cxnId="{642E7A5E-5B68-4544-8918-34C18C7D673A}">
      <dgm:prSet/>
      <dgm:spPr/>
      <dgm:t>
        <a:bodyPr/>
        <a:lstStyle/>
        <a:p>
          <a:endParaRPr lang="en-US"/>
        </a:p>
      </dgm:t>
    </dgm:pt>
    <dgm:pt modelId="{73DD0CF9-CF60-4C93-9FCB-9ED6E86AFDB6}" type="sibTrans" cxnId="{642E7A5E-5B68-4544-8918-34C18C7D673A}">
      <dgm:prSet/>
      <dgm:spPr/>
      <dgm:t>
        <a:bodyPr/>
        <a:lstStyle/>
        <a:p>
          <a:endParaRPr lang="en-US"/>
        </a:p>
      </dgm:t>
    </dgm:pt>
    <dgm:pt modelId="{B3B5993F-675C-4B3D-BC63-80FE627A8B73}">
      <dgm:prSet phldrT="[Text]"/>
      <dgm:spPr/>
      <dgm:t>
        <a:bodyPr/>
        <a:lstStyle/>
        <a:p>
          <a:r>
            <a:rPr lang="en-US" dirty="0" smtClean="0"/>
            <a:t>S&amp;E du 4P</a:t>
          </a:r>
          <a:endParaRPr lang="en-US" dirty="0"/>
        </a:p>
      </dgm:t>
    </dgm:pt>
    <dgm:pt modelId="{79907091-F62B-4DC6-8ADA-E4E839319C27}" type="parTrans" cxnId="{436C2AC8-E50B-4DF7-9657-1B784198E771}">
      <dgm:prSet/>
      <dgm:spPr/>
      <dgm:t>
        <a:bodyPr/>
        <a:lstStyle/>
        <a:p>
          <a:endParaRPr lang="en-US"/>
        </a:p>
      </dgm:t>
    </dgm:pt>
    <dgm:pt modelId="{68A4CC01-30F2-454E-BA7C-F892D3AB9681}" type="sibTrans" cxnId="{436C2AC8-E50B-4DF7-9657-1B784198E771}">
      <dgm:prSet/>
      <dgm:spPr/>
      <dgm:t>
        <a:bodyPr/>
        <a:lstStyle/>
        <a:p>
          <a:endParaRPr lang="en-US"/>
        </a:p>
      </dgm:t>
    </dgm:pt>
    <dgm:pt modelId="{36A82451-5553-4711-AAF7-D053ADC62E2A}">
      <dgm:prSet/>
      <dgm:spPr/>
      <dgm:t>
        <a:bodyPr/>
        <a:lstStyle/>
        <a:p>
          <a:endParaRPr lang="en-US"/>
        </a:p>
      </dgm:t>
    </dgm:pt>
    <dgm:pt modelId="{9E524A4B-AD35-47B0-83EA-6DB44970EBDA}" type="parTrans" cxnId="{E87E7F20-1DAF-43C2-9F26-CAAD0EAFED3B}">
      <dgm:prSet/>
      <dgm:spPr/>
      <dgm:t>
        <a:bodyPr/>
        <a:lstStyle/>
        <a:p>
          <a:endParaRPr lang="en-US"/>
        </a:p>
      </dgm:t>
    </dgm:pt>
    <dgm:pt modelId="{A6AFB61A-E8DE-41BC-A3CC-A6B6E5504CF9}" type="sibTrans" cxnId="{E87E7F20-1DAF-43C2-9F26-CAAD0EAFED3B}">
      <dgm:prSet/>
      <dgm:spPr/>
      <dgm:t>
        <a:bodyPr/>
        <a:lstStyle/>
        <a:p>
          <a:endParaRPr lang="en-US"/>
        </a:p>
      </dgm:t>
    </dgm:pt>
    <dgm:pt modelId="{A074BF38-5797-451F-BECB-4D59E41855AF}">
      <dgm:prSet/>
      <dgm:spPr/>
      <dgm:t>
        <a:bodyPr/>
        <a:lstStyle/>
        <a:p>
          <a:r>
            <a:rPr lang="fr-FR" b="1" dirty="0" smtClean="0"/>
            <a:t>Conduite</a:t>
          </a:r>
          <a:r>
            <a:rPr lang="fr-FR" dirty="0" smtClean="0"/>
            <a:t> d'une analyse de rentabilité du 4P</a:t>
          </a:r>
          <a:endParaRPr lang="en-US" dirty="0"/>
        </a:p>
      </dgm:t>
    </dgm:pt>
    <dgm:pt modelId="{AF240E0E-EADB-4A76-8C79-C810A9E60DC8}" type="parTrans" cxnId="{CEB9A0D2-832F-44BF-A205-F353C2FC5312}">
      <dgm:prSet/>
      <dgm:spPr/>
      <dgm:t>
        <a:bodyPr/>
        <a:lstStyle/>
        <a:p>
          <a:endParaRPr lang="en-US"/>
        </a:p>
      </dgm:t>
    </dgm:pt>
    <dgm:pt modelId="{BC320D6E-32F6-44A0-A921-33C0C26A3A99}" type="sibTrans" cxnId="{CEB9A0D2-832F-44BF-A205-F353C2FC5312}">
      <dgm:prSet/>
      <dgm:spPr/>
      <dgm:t>
        <a:bodyPr/>
        <a:lstStyle/>
        <a:p>
          <a:endParaRPr lang="en-US"/>
        </a:p>
      </dgm:t>
    </dgm:pt>
    <dgm:pt modelId="{6424E9D5-618B-4ED4-BEB1-89EAD50848ED}">
      <dgm:prSet/>
      <dgm:spPr/>
      <dgm:t>
        <a:bodyPr/>
        <a:lstStyle/>
        <a:p>
          <a:r>
            <a:rPr lang="fr-FR" b="1" dirty="0" smtClean="0"/>
            <a:t>Mobilisation de financements publics et privés</a:t>
          </a:r>
          <a:endParaRPr lang="en-US" b="1" dirty="0"/>
        </a:p>
      </dgm:t>
    </dgm:pt>
    <dgm:pt modelId="{6543A0C1-EFC6-4D83-B8EB-F519B304BF9A}" type="parTrans" cxnId="{3FB4AC5F-DBEF-4190-A1C1-65076E9A4467}">
      <dgm:prSet/>
      <dgm:spPr/>
      <dgm:t>
        <a:bodyPr/>
        <a:lstStyle/>
        <a:p>
          <a:endParaRPr lang="en-US"/>
        </a:p>
      </dgm:t>
    </dgm:pt>
    <dgm:pt modelId="{274A2498-08D4-474A-B178-25D63A3459B3}" type="sibTrans" cxnId="{3FB4AC5F-DBEF-4190-A1C1-65076E9A4467}">
      <dgm:prSet/>
      <dgm:spPr/>
      <dgm:t>
        <a:bodyPr/>
        <a:lstStyle/>
        <a:p>
          <a:endParaRPr lang="en-US"/>
        </a:p>
      </dgm:t>
    </dgm:pt>
    <dgm:pt modelId="{B0252CD8-84C4-453E-9960-73805094DD50}">
      <dgm:prSet/>
      <dgm:spPr/>
      <dgm:t>
        <a:bodyPr/>
        <a:lstStyle/>
        <a:p>
          <a:r>
            <a:rPr lang="fr-FR" b="1" dirty="0" smtClean="0"/>
            <a:t>Les mécanismes de gouvernance d’un 4P</a:t>
          </a:r>
          <a:endParaRPr lang="en-US" b="1" dirty="0"/>
        </a:p>
      </dgm:t>
    </dgm:pt>
    <dgm:pt modelId="{82A53E44-57FD-48FC-AF17-0CBCAF17765B}" type="parTrans" cxnId="{BA0CADDB-9993-4D16-868A-FD34E4184ED7}">
      <dgm:prSet/>
      <dgm:spPr/>
      <dgm:t>
        <a:bodyPr/>
        <a:lstStyle/>
        <a:p>
          <a:endParaRPr lang="en-US"/>
        </a:p>
      </dgm:t>
    </dgm:pt>
    <dgm:pt modelId="{636F2065-087B-41C0-ABA0-7F1793DFEFB2}" type="sibTrans" cxnId="{BA0CADDB-9993-4D16-868A-FD34E4184ED7}">
      <dgm:prSet/>
      <dgm:spPr/>
      <dgm:t>
        <a:bodyPr/>
        <a:lstStyle/>
        <a:p>
          <a:endParaRPr lang="en-US"/>
        </a:p>
      </dgm:t>
    </dgm:pt>
    <dgm:pt modelId="{13CBDFE3-0A8E-4056-A2D9-451BF89E7208}">
      <dgm:prSet phldrT="[Text]"/>
      <dgm:spPr/>
      <dgm:t>
        <a:bodyPr/>
        <a:lstStyle/>
        <a:p>
          <a:r>
            <a:rPr lang="en-US" b="1" dirty="0" smtClean="0"/>
            <a:t>ETAPES DE CONCEPTION</a:t>
          </a:r>
          <a:endParaRPr lang="en-US" b="1" dirty="0"/>
        </a:p>
      </dgm:t>
    </dgm:pt>
    <dgm:pt modelId="{94E3CCCA-2E3F-4287-8033-032ED584F63D}" type="sibTrans" cxnId="{BB1F84CA-ABED-419C-9C0F-137EE209191D}">
      <dgm:prSet/>
      <dgm:spPr/>
      <dgm:t>
        <a:bodyPr/>
        <a:lstStyle/>
        <a:p>
          <a:endParaRPr lang="en-US"/>
        </a:p>
      </dgm:t>
    </dgm:pt>
    <dgm:pt modelId="{2AD83F04-50BB-4FEC-81D2-CD532BC4BDDD}" type="parTrans" cxnId="{BB1F84CA-ABED-419C-9C0F-137EE209191D}">
      <dgm:prSet/>
      <dgm:spPr/>
      <dgm:t>
        <a:bodyPr/>
        <a:lstStyle/>
        <a:p>
          <a:endParaRPr lang="en-US"/>
        </a:p>
      </dgm:t>
    </dgm:pt>
    <dgm:pt modelId="{23BDC76A-EFA3-4D5B-AA60-D8A2CCDA6F90}" type="pres">
      <dgm:prSet presAssocID="{DCC33E7D-15BB-4871-A4AC-C5F78708678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8A5C7B-3E5C-4CA1-977A-8C33D155C74D}" type="pres">
      <dgm:prSet presAssocID="{13CBDFE3-0A8E-4056-A2D9-451BF89E720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5783B63-37E0-4BB0-8BE4-D462F1C9139B}" type="pres">
      <dgm:prSet presAssocID="{E0051B28-7717-4765-A53F-D84824A0EBB3}" presName="Accent1" presStyleCnt="0"/>
      <dgm:spPr/>
    </dgm:pt>
    <dgm:pt modelId="{6B832CF5-2C08-4F31-A482-E6890EA4A2E8}" type="pres">
      <dgm:prSet presAssocID="{E0051B28-7717-4765-A53F-D84824A0EBB3}" presName="Accent" presStyleLbl="bgShp" presStyleIdx="0" presStyleCnt="6"/>
      <dgm:spPr/>
    </dgm:pt>
    <dgm:pt modelId="{923A92BC-A08B-4280-80D5-3D595820AD7E}" type="pres">
      <dgm:prSet presAssocID="{E0051B28-7717-4765-A53F-D84824A0EBB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DDDFD-46CB-404A-BC9F-E1FEF583DBC5}" type="pres">
      <dgm:prSet presAssocID="{A074BF38-5797-451F-BECB-4D59E41855AF}" presName="Accent2" presStyleCnt="0"/>
      <dgm:spPr/>
    </dgm:pt>
    <dgm:pt modelId="{A3B5385F-5F4A-48E6-9D32-826EBDCB3D92}" type="pres">
      <dgm:prSet presAssocID="{A074BF38-5797-451F-BECB-4D59E41855AF}" presName="Accent" presStyleLbl="bgShp" presStyleIdx="1" presStyleCnt="6"/>
      <dgm:spPr/>
    </dgm:pt>
    <dgm:pt modelId="{D6BB4AF8-1D37-4B97-85C9-4E725C4B36B6}" type="pres">
      <dgm:prSet presAssocID="{A074BF38-5797-451F-BECB-4D59E41855A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B8BA-A335-4359-8518-4BC8DF66C3DB}" type="pres">
      <dgm:prSet presAssocID="{6424E9D5-618B-4ED4-BEB1-89EAD50848ED}" presName="Accent3" presStyleCnt="0"/>
      <dgm:spPr/>
    </dgm:pt>
    <dgm:pt modelId="{80EEA920-1D48-4368-A266-ACF746BEFB98}" type="pres">
      <dgm:prSet presAssocID="{6424E9D5-618B-4ED4-BEB1-89EAD50848ED}" presName="Accent" presStyleLbl="bgShp" presStyleIdx="2" presStyleCnt="6"/>
      <dgm:spPr/>
    </dgm:pt>
    <dgm:pt modelId="{C6C3E916-2613-4BC9-9C83-D7B50CCCDADA}" type="pres">
      <dgm:prSet presAssocID="{6424E9D5-618B-4ED4-BEB1-89EAD50848E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7450B-A8EC-4D5A-9D3D-30A520F9B466}" type="pres">
      <dgm:prSet presAssocID="{FC80D98F-BD06-433F-8F50-A486E4370C72}" presName="Accent4" presStyleCnt="0"/>
      <dgm:spPr/>
    </dgm:pt>
    <dgm:pt modelId="{DF4EBE1C-E946-4262-958C-CDC5FF8063A5}" type="pres">
      <dgm:prSet presAssocID="{FC80D98F-BD06-433F-8F50-A486E4370C72}" presName="Accent" presStyleLbl="bgShp" presStyleIdx="3" presStyleCnt="6"/>
      <dgm:spPr/>
    </dgm:pt>
    <dgm:pt modelId="{554B56F2-D337-455F-B1B9-78F3D2263875}" type="pres">
      <dgm:prSet presAssocID="{FC80D98F-BD06-433F-8F50-A486E4370C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A4BD5-5924-43A0-8C8C-C7ACB2078805}" type="pres">
      <dgm:prSet presAssocID="{B0252CD8-84C4-453E-9960-73805094DD50}" presName="Accent5" presStyleCnt="0"/>
      <dgm:spPr/>
    </dgm:pt>
    <dgm:pt modelId="{2C2876D7-8D46-4ADC-A7FA-D80B06EC345B}" type="pres">
      <dgm:prSet presAssocID="{B0252CD8-84C4-453E-9960-73805094DD50}" presName="Accent" presStyleLbl="bgShp" presStyleIdx="4" presStyleCnt="6"/>
      <dgm:spPr/>
    </dgm:pt>
    <dgm:pt modelId="{68B33D45-CB38-4572-8A6A-05F3ABB9E044}" type="pres">
      <dgm:prSet presAssocID="{B0252CD8-84C4-453E-9960-73805094DD5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E3A2E-9A20-4CCE-B4F5-88635FF3D316}" type="pres">
      <dgm:prSet presAssocID="{B3B5993F-675C-4B3D-BC63-80FE627A8B73}" presName="Accent6" presStyleCnt="0"/>
      <dgm:spPr/>
    </dgm:pt>
    <dgm:pt modelId="{58B4FA88-F59C-494A-9401-FA00E2F068CA}" type="pres">
      <dgm:prSet presAssocID="{B3B5993F-675C-4B3D-BC63-80FE627A8B73}" presName="Accent" presStyleLbl="bgShp" presStyleIdx="5" presStyleCnt="6"/>
      <dgm:spPr/>
    </dgm:pt>
    <dgm:pt modelId="{E86B878E-3E7D-4017-A22C-D9EF451BCE16}" type="pres">
      <dgm:prSet presAssocID="{B3B5993F-675C-4B3D-BC63-80FE627A8B7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9A0D2-832F-44BF-A205-F353C2FC5312}" srcId="{13CBDFE3-0A8E-4056-A2D9-451BF89E7208}" destId="{A074BF38-5797-451F-BECB-4D59E41855AF}" srcOrd="1" destOrd="0" parTransId="{AF240E0E-EADB-4A76-8C79-C810A9E60DC8}" sibTransId="{BC320D6E-32F6-44A0-A921-33C0C26A3A99}"/>
    <dgm:cxn modelId="{3FB4AC5F-DBEF-4190-A1C1-65076E9A4467}" srcId="{13CBDFE3-0A8E-4056-A2D9-451BF89E7208}" destId="{6424E9D5-618B-4ED4-BEB1-89EAD50848ED}" srcOrd="2" destOrd="0" parTransId="{6543A0C1-EFC6-4D83-B8EB-F519B304BF9A}" sibTransId="{274A2498-08D4-474A-B178-25D63A3459B3}"/>
    <dgm:cxn modelId="{436C2AC8-E50B-4DF7-9657-1B784198E771}" srcId="{13CBDFE3-0A8E-4056-A2D9-451BF89E7208}" destId="{B3B5993F-675C-4B3D-BC63-80FE627A8B73}" srcOrd="5" destOrd="0" parTransId="{79907091-F62B-4DC6-8ADA-E4E839319C27}" sibTransId="{68A4CC01-30F2-454E-BA7C-F892D3AB9681}"/>
    <dgm:cxn modelId="{9341A705-6608-42AD-82C2-90879F4EDA60}" type="presOf" srcId="{E0051B28-7717-4765-A53F-D84824A0EBB3}" destId="{923A92BC-A08B-4280-80D5-3D595820AD7E}" srcOrd="0" destOrd="0" presId="urn:microsoft.com/office/officeart/2011/layout/HexagonRadial"/>
    <dgm:cxn modelId="{5C283D97-0C0A-43D1-8AF8-0181D1ADAA19}" type="presOf" srcId="{DCC33E7D-15BB-4871-A4AC-C5F787086784}" destId="{23BDC76A-EFA3-4D5B-AA60-D8A2CCDA6F90}" srcOrd="0" destOrd="0" presId="urn:microsoft.com/office/officeart/2011/layout/HexagonRadial"/>
    <dgm:cxn modelId="{FCA416BF-D97E-4F07-B581-05B6972CC17A}" type="presOf" srcId="{13CBDFE3-0A8E-4056-A2D9-451BF89E7208}" destId="{568A5C7B-3E5C-4CA1-977A-8C33D155C74D}" srcOrd="0" destOrd="0" presId="urn:microsoft.com/office/officeart/2011/layout/HexagonRadial"/>
    <dgm:cxn modelId="{FB90F832-E9E6-4785-B0EC-E49DDC9C39EE}" type="presOf" srcId="{A074BF38-5797-451F-BECB-4D59E41855AF}" destId="{D6BB4AF8-1D37-4B97-85C9-4E725C4B36B6}" srcOrd="0" destOrd="0" presId="urn:microsoft.com/office/officeart/2011/layout/HexagonRadial"/>
    <dgm:cxn modelId="{6525491F-7693-43BF-8FDC-55D282499FF9}" type="presOf" srcId="{B3B5993F-675C-4B3D-BC63-80FE627A8B73}" destId="{E86B878E-3E7D-4017-A22C-D9EF451BCE16}" srcOrd="0" destOrd="0" presId="urn:microsoft.com/office/officeart/2011/layout/HexagonRadial"/>
    <dgm:cxn modelId="{E87E7F20-1DAF-43C2-9F26-CAAD0EAFED3B}" srcId="{DCC33E7D-15BB-4871-A4AC-C5F787086784}" destId="{36A82451-5553-4711-AAF7-D053ADC62E2A}" srcOrd="1" destOrd="0" parTransId="{9E524A4B-AD35-47B0-83EA-6DB44970EBDA}" sibTransId="{A6AFB61A-E8DE-41BC-A3CC-A6B6E5504CF9}"/>
    <dgm:cxn modelId="{BB1F84CA-ABED-419C-9C0F-137EE209191D}" srcId="{DCC33E7D-15BB-4871-A4AC-C5F787086784}" destId="{13CBDFE3-0A8E-4056-A2D9-451BF89E7208}" srcOrd="0" destOrd="0" parTransId="{2AD83F04-50BB-4FEC-81D2-CD532BC4BDDD}" sibTransId="{94E3CCCA-2E3F-4287-8033-032ED584F63D}"/>
    <dgm:cxn modelId="{8E740BB5-4892-490C-9857-736A4CFD8A7E}" type="presOf" srcId="{B0252CD8-84C4-453E-9960-73805094DD50}" destId="{68B33D45-CB38-4572-8A6A-05F3ABB9E044}" srcOrd="0" destOrd="0" presId="urn:microsoft.com/office/officeart/2011/layout/HexagonRadial"/>
    <dgm:cxn modelId="{0B7D052B-B2D6-4B9B-AFAA-10974AC1638E}" type="presOf" srcId="{6424E9D5-618B-4ED4-BEB1-89EAD50848ED}" destId="{C6C3E916-2613-4BC9-9C83-D7B50CCCDADA}" srcOrd="0" destOrd="0" presId="urn:microsoft.com/office/officeart/2011/layout/HexagonRadial"/>
    <dgm:cxn modelId="{BA0CADDB-9993-4D16-868A-FD34E4184ED7}" srcId="{13CBDFE3-0A8E-4056-A2D9-451BF89E7208}" destId="{B0252CD8-84C4-453E-9960-73805094DD50}" srcOrd="4" destOrd="0" parTransId="{82A53E44-57FD-48FC-AF17-0CBCAF17765B}" sibTransId="{636F2065-087B-41C0-ABA0-7F1793DFEFB2}"/>
    <dgm:cxn modelId="{4CFA7354-3F1C-416A-8639-606497F56785}" type="presOf" srcId="{FC80D98F-BD06-433F-8F50-A486E4370C72}" destId="{554B56F2-D337-455F-B1B9-78F3D2263875}" srcOrd="0" destOrd="0" presId="urn:microsoft.com/office/officeart/2011/layout/HexagonRadial"/>
    <dgm:cxn modelId="{642E7A5E-5B68-4544-8918-34C18C7D673A}" srcId="{13CBDFE3-0A8E-4056-A2D9-451BF89E7208}" destId="{FC80D98F-BD06-433F-8F50-A486E4370C72}" srcOrd="3" destOrd="0" parTransId="{FD8C4CF7-0B9C-42D9-9364-72A426E24748}" sibTransId="{73DD0CF9-CF60-4C93-9FCB-9ED6E86AFDB6}"/>
    <dgm:cxn modelId="{7CA15744-0FC4-4BC7-880F-2632131FA472}" srcId="{13CBDFE3-0A8E-4056-A2D9-451BF89E7208}" destId="{E0051B28-7717-4765-A53F-D84824A0EBB3}" srcOrd="0" destOrd="0" parTransId="{201138CC-94B6-4E33-B966-A257599FA878}" sibTransId="{2956F51A-FDAC-4253-B459-B33998B0A528}"/>
    <dgm:cxn modelId="{C620604D-5674-4306-92AD-F980983FABAA}" type="presParOf" srcId="{23BDC76A-EFA3-4D5B-AA60-D8A2CCDA6F90}" destId="{568A5C7B-3E5C-4CA1-977A-8C33D155C74D}" srcOrd="0" destOrd="0" presId="urn:microsoft.com/office/officeart/2011/layout/HexagonRadial"/>
    <dgm:cxn modelId="{58CDB7FC-CF72-4057-BFF3-D41D944F0B57}" type="presParOf" srcId="{23BDC76A-EFA3-4D5B-AA60-D8A2CCDA6F90}" destId="{C5783B63-37E0-4BB0-8BE4-D462F1C9139B}" srcOrd="1" destOrd="0" presId="urn:microsoft.com/office/officeart/2011/layout/HexagonRadial"/>
    <dgm:cxn modelId="{1F83DEF1-D8D4-4ACB-AE8A-9E17D0C7C0F9}" type="presParOf" srcId="{C5783B63-37E0-4BB0-8BE4-D462F1C9139B}" destId="{6B832CF5-2C08-4F31-A482-E6890EA4A2E8}" srcOrd="0" destOrd="0" presId="urn:microsoft.com/office/officeart/2011/layout/HexagonRadial"/>
    <dgm:cxn modelId="{096C4216-57DD-48CB-A360-16D73D374DBA}" type="presParOf" srcId="{23BDC76A-EFA3-4D5B-AA60-D8A2CCDA6F90}" destId="{923A92BC-A08B-4280-80D5-3D595820AD7E}" srcOrd="2" destOrd="0" presId="urn:microsoft.com/office/officeart/2011/layout/HexagonRadial"/>
    <dgm:cxn modelId="{74782F30-2C67-4CCE-8EBF-B9C10B093AA8}" type="presParOf" srcId="{23BDC76A-EFA3-4D5B-AA60-D8A2CCDA6F90}" destId="{03FDDDFD-46CB-404A-BC9F-E1FEF583DBC5}" srcOrd="3" destOrd="0" presId="urn:microsoft.com/office/officeart/2011/layout/HexagonRadial"/>
    <dgm:cxn modelId="{90278D3F-CEB8-426F-AB99-BC8A72418006}" type="presParOf" srcId="{03FDDDFD-46CB-404A-BC9F-E1FEF583DBC5}" destId="{A3B5385F-5F4A-48E6-9D32-826EBDCB3D92}" srcOrd="0" destOrd="0" presId="urn:microsoft.com/office/officeart/2011/layout/HexagonRadial"/>
    <dgm:cxn modelId="{CE438D52-CB19-4984-AD4A-9DA6081E533E}" type="presParOf" srcId="{23BDC76A-EFA3-4D5B-AA60-D8A2CCDA6F90}" destId="{D6BB4AF8-1D37-4B97-85C9-4E725C4B36B6}" srcOrd="4" destOrd="0" presId="urn:microsoft.com/office/officeart/2011/layout/HexagonRadial"/>
    <dgm:cxn modelId="{17CBFA40-CFEE-4750-838E-8CD957E1814E}" type="presParOf" srcId="{23BDC76A-EFA3-4D5B-AA60-D8A2CCDA6F90}" destId="{ABF7B8BA-A335-4359-8518-4BC8DF66C3DB}" srcOrd="5" destOrd="0" presId="urn:microsoft.com/office/officeart/2011/layout/HexagonRadial"/>
    <dgm:cxn modelId="{523C7846-261B-43B2-B04D-4B4A153FE10A}" type="presParOf" srcId="{ABF7B8BA-A335-4359-8518-4BC8DF66C3DB}" destId="{80EEA920-1D48-4368-A266-ACF746BEFB98}" srcOrd="0" destOrd="0" presId="urn:microsoft.com/office/officeart/2011/layout/HexagonRadial"/>
    <dgm:cxn modelId="{2F5672B9-B3D6-4729-ADD8-1B44B92EC092}" type="presParOf" srcId="{23BDC76A-EFA3-4D5B-AA60-D8A2CCDA6F90}" destId="{C6C3E916-2613-4BC9-9C83-D7B50CCCDADA}" srcOrd="6" destOrd="0" presId="urn:microsoft.com/office/officeart/2011/layout/HexagonRadial"/>
    <dgm:cxn modelId="{F2F1E46A-36EA-4E6C-8750-77144958CF03}" type="presParOf" srcId="{23BDC76A-EFA3-4D5B-AA60-D8A2CCDA6F90}" destId="{1047450B-A8EC-4D5A-9D3D-30A520F9B466}" srcOrd="7" destOrd="0" presId="urn:microsoft.com/office/officeart/2011/layout/HexagonRadial"/>
    <dgm:cxn modelId="{51A06793-5019-4ADB-A1F5-F8401976346C}" type="presParOf" srcId="{1047450B-A8EC-4D5A-9D3D-30A520F9B466}" destId="{DF4EBE1C-E946-4262-958C-CDC5FF8063A5}" srcOrd="0" destOrd="0" presId="urn:microsoft.com/office/officeart/2011/layout/HexagonRadial"/>
    <dgm:cxn modelId="{B0230635-582D-4B6D-ACF2-E107A88B3C93}" type="presParOf" srcId="{23BDC76A-EFA3-4D5B-AA60-D8A2CCDA6F90}" destId="{554B56F2-D337-455F-B1B9-78F3D2263875}" srcOrd="8" destOrd="0" presId="urn:microsoft.com/office/officeart/2011/layout/HexagonRadial"/>
    <dgm:cxn modelId="{CB9079DC-B876-4824-8B54-80F345080514}" type="presParOf" srcId="{23BDC76A-EFA3-4D5B-AA60-D8A2CCDA6F90}" destId="{642A4BD5-5924-43A0-8C8C-C7ACB2078805}" srcOrd="9" destOrd="0" presId="urn:microsoft.com/office/officeart/2011/layout/HexagonRadial"/>
    <dgm:cxn modelId="{BF8B4BDC-FDF1-4850-B0E8-1709EBC01EAF}" type="presParOf" srcId="{642A4BD5-5924-43A0-8C8C-C7ACB2078805}" destId="{2C2876D7-8D46-4ADC-A7FA-D80B06EC345B}" srcOrd="0" destOrd="0" presId="urn:microsoft.com/office/officeart/2011/layout/HexagonRadial"/>
    <dgm:cxn modelId="{D38A40ED-7E78-41E9-B36D-85B8C5AB6A75}" type="presParOf" srcId="{23BDC76A-EFA3-4D5B-AA60-D8A2CCDA6F90}" destId="{68B33D45-CB38-4572-8A6A-05F3ABB9E044}" srcOrd="10" destOrd="0" presId="urn:microsoft.com/office/officeart/2011/layout/HexagonRadial"/>
    <dgm:cxn modelId="{D9F41CAB-1635-41C4-95F2-8B6430D6DC35}" type="presParOf" srcId="{23BDC76A-EFA3-4D5B-AA60-D8A2CCDA6F90}" destId="{4D5E3A2E-9A20-4CCE-B4F5-88635FF3D316}" srcOrd="11" destOrd="0" presId="urn:microsoft.com/office/officeart/2011/layout/HexagonRadial"/>
    <dgm:cxn modelId="{0BF95BD1-1310-4F02-A3D6-2C7724952B29}" type="presParOf" srcId="{4D5E3A2E-9A20-4CCE-B4F5-88635FF3D316}" destId="{58B4FA88-F59C-494A-9401-FA00E2F068CA}" srcOrd="0" destOrd="0" presId="urn:microsoft.com/office/officeart/2011/layout/HexagonRadial"/>
    <dgm:cxn modelId="{E4ECEAB8-F4D8-41CD-A9A0-B718C85606CD}" type="presParOf" srcId="{23BDC76A-EFA3-4D5B-AA60-D8A2CCDA6F90}" destId="{E86B878E-3E7D-4017-A22C-D9EF451BCE1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BBEBF-2DCE-47F0-845E-CDFA646E082D}" type="doc">
      <dgm:prSet loTypeId="urn:microsoft.com/office/officeart/2005/8/layout/list1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AC33CC8-4A0F-452B-8ED1-6C053BF55133}">
      <dgm:prSet phldrT="[Text]"/>
      <dgm:spPr/>
      <dgm:t>
        <a:bodyPr/>
        <a:lstStyle/>
        <a:p>
          <a:r>
            <a:rPr lang="fr-FR" dirty="0" smtClean="0"/>
            <a:t> </a:t>
          </a:r>
          <a:r>
            <a:rPr lang="fr-FR" b="1" dirty="0" smtClean="0"/>
            <a:t>1. Sélection avec mise en concurrence</a:t>
          </a:r>
        </a:p>
      </dgm:t>
    </dgm:pt>
    <dgm:pt modelId="{2B3B9E1F-074A-41F2-8F42-D0DBC27D2147}" type="parTrans" cxnId="{0BAFD979-84BF-491C-B634-E5F49ECE748B}">
      <dgm:prSet/>
      <dgm:spPr/>
      <dgm:t>
        <a:bodyPr/>
        <a:lstStyle/>
        <a:p>
          <a:endParaRPr lang="en-US"/>
        </a:p>
      </dgm:t>
    </dgm:pt>
    <dgm:pt modelId="{7E5D3BCF-DB3C-46E1-A3D9-86BADF66E3FF}" type="sibTrans" cxnId="{0BAFD979-84BF-491C-B634-E5F49ECE748B}">
      <dgm:prSet/>
      <dgm:spPr/>
      <dgm:t>
        <a:bodyPr/>
        <a:lstStyle/>
        <a:p>
          <a:endParaRPr lang="en-US"/>
        </a:p>
      </dgm:t>
    </dgm:pt>
    <dgm:pt modelId="{D7A48426-C105-40A3-AA39-9BD116233938}">
      <dgm:prSet phldrT="[Text]" custT="1"/>
      <dgm:spPr/>
      <dgm:t>
        <a:bodyPr/>
        <a:lstStyle/>
        <a:p>
          <a:r>
            <a:rPr lang="fr-FR" sz="1400" dirty="0" smtClean="0"/>
            <a:t> identification une institution (</a:t>
          </a:r>
          <a:r>
            <a:rPr lang="en-US" sz="1400" dirty="0" smtClean="0"/>
            <a:t>comité indépendant d'experts techniques) </a:t>
          </a:r>
          <a:r>
            <a:rPr lang="fr-FR" sz="1400" dirty="0" smtClean="0"/>
            <a:t>disposant de compétences appropriées pour gérer le processus de sélection;</a:t>
          </a:r>
          <a:endParaRPr lang="en-US" sz="1400" dirty="0"/>
        </a:p>
      </dgm:t>
    </dgm:pt>
    <dgm:pt modelId="{8182BF39-D2F3-4B82-B935-0FDBEC4729A7}" type="parTrans" cxnId="{31786A79-B226-44FA-88F1-B83B8F3A08F7}">
      <dgm:prSet/>
      <dgm:spPr/>
      <dgm:t>
        <a:bodyPr/>
        <a:lstStyle/>
        <a:p>
          <a:endParaRPr lang="en-US"/>
        </a:p>
      </dgm:t>
    </dgm:pt>
    <dgm:pt modelId="{699F46EF-C804-4515-A90D-631A80AFA2E5}" type="sibTrans" cxnId="{31786A79-B226-44FA-88F1-B83B8F3A08F7}">
      <dgm:prSet/>
      <dgm:spPr/>
      <dgm:t>
        <a:bodyPr/>
        <a:lstStyle/>
        <a:p>
          <a:endParaRPr lang="en-US"/>
        </a:p>
      </dgm:t>
    </dgm:pt>
    <dgm:pt modelId="{2886A973-C90F-4F8F-A0D7-7A9B48C27545}">
      <dgm:prSet phldrT="[Text]"/>
      <dgm:spPr/>
      <dgm:t>
        <a:bodyPr/>
        <a:lstStyle/>
        <a:p>
          <a:r>
            <a:rPr lang="en-US" b="1" dirty="0" smtClean="0"/>
            <a:t>2. Sélection directe</a:t>
          </a:r>
        </a:p>
      </dgm:t>
    </dgm:pt>
    <dgm:pt modelId="{BD549DAD-AABE-492B-A639-AC0FD653B1AD}" type="parTrans" cxnId="{80FFC2A3-1C69-4CC0-9EB3-4B837D5CA3F4}">
      <dgm:prSet/>
      <dgm:spPr/>
      <dgm:t>
        <a:bodyPr/>
        <a:lstStyle/>
        <a:p>
          <a:endParaRPr lang="en-US"/>
        </a:p>
      </dgm:t>
    </dgm:pt>
    <dgm:pt modelId="{1AD770CD-4277-4D06-B22C-FB2B9186B982}" type="sibTrans" cxnId="{80FFC2A3-1C69-4CC0-9EB3-4B837D5CA3F4}">
      <dgm:prSet/>
      <dgm:spPr/>
      <dgm:t>
        <a:bodyPr/>
        <a:lstStyle/>
        <a:p>
          <a:endParaRPr lang="en-US"/>
        </a:p>
      </dgm:t>
    </dgm:pt>
    <dgm:pt modelId="{0447C428-677B-453B-8C8A-435C26D6D487}">
      <dgm:prSet phldrT="[Text]" custT="1"/>
      <dgm:spPr/>
      <dgm:t>
        <a:bodyPr/>
        <a:lstStyle/>
        <a:p>
          <a:r>
            <a:rPr lang="fr-FR" sz="1400" b="0" dirty="0" smtClean="0"/>
            <a:t>appui sur une </a:t>
          </a:r>
          <a:r>
            <a:rPr lang="fr-FR" sz="1400" b="1" dirty="0" smtClean="0"/>
            <a:t>cartographie</a:t>
          </a:r>
          <a:r>
            <a:rPr lang="fr-FR" sz="1400" b="0" dirty="0" smtClean="0"/>
            <a:t> préliminaire effectuée pendant la phase de conception du projet dans le cadre de l’étude du marché et des filières;</a:t>
          </a:r>
          <a:endParaRPr lang="en-US" sz="1400" b="0" dirty="0"/>
        </a:p>
      </dgm:t>
    </dgm:pt>
    <dgm:pt modelId="{B7B2E961-EAF3-4D1B-9378-15354CB208F0}" type="parTrans" cxnId="{B45A53CB-DC53-451B-963E-73108E7F70AD}">
      <dgm:prSet/>
      <dgm:spPr/>
      <dgm:t>
        <a:bodyPr/>
        <a:lstStyle/>
        <a:p>
          <a:endParaRPr lang="en-US"/>
        </a:p>
      </dgm:t>
    </dgm:pt>
    <dgm:pt modelId="{6AF73B33-92C9-4ADC-840F-DF5A206D7AC2}" type="sibTrans" cxnId="{B45A53CB-DC53-451B-963E-73108E7F70AD}">
      <dgm:prSet/>
      <dgm:spPr/>
      <dgm:t>
        <a:bodyPr/>
        <a:lstStyle/>
        <a:p>
          <a:endParaRPr lang="en-US"/>
        </a:p>
      </dgm:t>
    </dgm:pt>
    <dgm:pt modelId="{5447BAC7-C0C0-40F7-9F34-71B58BA1A754}">
      <dgm:prSet custT="1"/>
      <dgm:spPr/>
      <dgm:t>
        <a:bodyPr/>
        <a:lstStyle/>
        <a:p>
          <a:r>
            <a:rPr lang="fr-FR" sz="1400" b="1" dirty="0" smtClean="0"/>
            <a:t>évaluation</a:t>
          </a:r>
          <a:r>
            <a:rPr lang="fr-FR" sz="1400" dirty="0" smtClean="0"/>
            <a:t> suivant un ensemble de critères d'admissibilité préétablis; </a:t>
          </a:r>
          <a:endParaRPr lang="en-US" sz="1400" dirty="0"/>
        </a:p>
      </dgm:t>
    </dgm:pt>
    <dgm:pt modelId="{2DBCE98B-C7E0-4CBD-B5A0-9D90DEA5D383}" type="parTrans" cxnId="{FEED1CEB-53B5-472C-98EF-575B6C12FB22}">
      <dgm:prSet/>
      <dgm:spPr/>
      <dgm:t>
        <a:bodyPr/>
        <a:lstStyle/>
        <a:p>
          <a:endParaRPr lang="en-US"/>
        </a:p>
      </dgm:t>
    </dgm:pt>
    <dgm:pt modelId="{B133BA6B-59C4-4D45-BDA7-99AB72F3722F}" type="sibTrans" cxnId="{FEED1CEB-53B5-472C-98EF-575B6C12FB22}">
      <dgm:prSet/>
      <dgm:spPr/>
      <dgm:t>
        <a:bodyPr/>
        <a:lstStyle/>
        <a:p>
          <a:endParaRPr lang="en-US"/>
        </a:p>
      </dgm:t>
    </dgm:pt>
    <dgm:pt modelId="{BB125767-E729-4A39-998B-D0E8EDFDF341}">
      <dgm:prSet custT="1"/>
      <dgm:spPr/>
      <dgm:t>
        <a:bodyPr/>
        <a:lstStyle/>
        <a:p>
          <a:r>
            <a:rPr lang="fr-FR" sz="1400" dirty="0" smtClean="0"/>
            <a:t> la transformation des propositions éligibles en </a:t>
          </a:r>
          <a:r>
            <a:rPr lang="fr-FR" sz="1400" b="1" dirty="0" smtClean="0"/>
            <a:t>plans d’affaires </a:t>
          </a:r>
          <a:r>
            <a:rPr lang="fr-FR" sz="1400" dirty="0" smtClean="0"/>
            <a:t>à part entière;</a:t>
          </a:r>
          <a:endParaRPr lang="en-US" sz="1400" dirty="0"/>
        </a:p>
      </dgm:t>
    </dgm:pt>
    <dgm:pt modelId="{AD396CDB-26FE-4F4C-BA5D-B92388FEF1E8}" type="parTrans" cxnId="{B270F728-013B-4435-BEE5-E57ED35CDC9E}">
      <dgm:prSet/>
      <dgm:spPr/>
      <dgm:t>
        <a:bodyPr/>
        <a:lstStyle/>
        <a:p>
          <a:endParaRPr lang="en-US"/>
        </a:p>
      </dgm:t>
    </dgm:pt>
    <dgm:pt modelId="{316DFF2E-F3BE-4C91-A312-404530784C1C}" type="sibTrans" cxnId="{B270F728-013B-4435-BEE5-E57ED35CDC9E}">
      <dgm:prSet/>
      <dgm:spPr/>
      <dgm:t>
        <a:bodyPr/>
        <a:lstStyle/>
        <a:p>
          <a:endParaRPr lang="en-US"/>
        </a:p>
      </dgm:t>
    </dgm:pt>
    <dgm:pt modelId="{F2C2508A-671F-4DE0-858D-E106B4A82A3D}">
      <dgm:prSet custT="1"/>
      <dgm:spPr/>
      <dgm:t>
        <a:bodyPr/>
        <a:lstStyle/>
        <a:p>
          <a:r>
            <a:rPr lang="fr-FR" sz="1400" b="1" dirty="0" smtClean="0"/>
            <a:t>la sélection finale </a:t>
          </a:r>
          <a:r>
            <a:rPr lang="fr-FR" sz="1400" dirty="0" smtClean="0"/>
            <a:t>des plans d'affaires en fonction des critères de sélection. </a:t>
          </a:r>
          <a:endParaRPr lang="en-US" sz="1400" dirty="0"/>
        </a:p>
      </dgm:t>
    </dgm:pt>
    <dgm:pt modelId="{0859EDC4-58F3-4C9A-909F-D211D3559691}" type="parTrans" cxnId="{FE9F592A-BFE3-4839-A0E4-1E46FACBD65B}">
      <dgm:prSet/>
      <dgm:spPr/>
      <dgm:t>
        <a:bodyPr/>
        <a:lstStyle/>
        <a:p>
          <a:endParaRPr lang="en-US"/>
        </a:p>
      </dgm:t>
    </dgm:pt>
    <dgm:pt modelId="{74CDA75B-507F-42F1-AFBB-13D3EC9824EA}" type="sibTrans" cxnId="{FE9F592A-BFE3-4839-A0E4-1E46FACBD65B}">
      <dgm:prSet/>
      <dgm:spPr/>
      <dgm:t>
        <a:bodyPr/>
        <a:lstStyle/>
        <a:p>
          <a:endParaRPr lang="en-US"/>
        </a:p>
      </dgm:t>
    </dgm:pt>
    <dgm:pt modelId="{423DD2FB-8B01-4D16-BD27-A13132D3E507}">
      <dgm:prSet phldrT="[Text]" custT="1"/>
      <dgm:spPr/>
      <dgm:t>
        <a:bodyPr/>
        <a:lstStyle/>
        <a:p>
          <a:r>
            <a:rPr lang="fr-FR" sz="1400" dirty="0" smtClean="0"/>
            <a:t>lancement d'un </a:t>
          </a:r>
          <a:r>
            <a:rPr lang="fr-FR" sz="1400" b="1" dirty="0" smtClean="0"/>
            <a:t>appel à propositions </a:t>
          </a:r>
          <a:r>
            <a:rPr lang="fr-FR" sz="1400" dirty="0" smtClean="0"/>
            <a:t>pour des plans d'affaires de 4P auprès des organisations de producteurs et des entreprises privées;</a:t>
          </a:r>
          <a:endParaRPr lang="en-US" sz="1400" dirty="0"/>
        </a:p>
      </dgm:t>
    </dgm:pt>
    <dgm:pt modelId="{04D62CAE-3953-4D26-91FC-3192FD0A3304}" type="parTrans" cxnId="{81E775BE-3BCB-40A0-A136-1BBA125DC1D1}">
      <dgm:prSet/>
      <dgm:spPr/>
      <dgm:t>
        <a:bodyPr/>
        <a:lstStyle/>
        <a:p>
          <a:endParaRPr lang="en-US"/>
        </a:p>
      </dgm:t>
    </dgm:pt>
    <dgm:pt modelId="{160BF8B7-ECEB-4D76-8718-CAFE38196C89}" type="sibTrans" cxnId="{81E775BE-3BCB-40A0-A136-1BBA125DC1D1}">
      <dgm:prSet/>
      <dgm:spPr/>
      <dgm:t>
        <a:bodyPr/>
        <a:lstStyle/>
        <a:p>
          <a:endParaRPr lang="en-US"/>
        </a:p>
      </dgm:t>
    </dgm:pt>
    <dgm:pt modelId="{DD78535A-62DB-4797-A48E-21B55251D499}">
      <dgm:prSet phldrT="[Text]" custT="1"/>
      <dgm:spPr/>
      <dgm:t>
        <a:bodyPr/>
        <a:lstStyle/>
        <a:p>
          <a:r>
            <a:rPr lang="en-US" sz="1400" b="0" dirty="0" smtClean="0"/>
            <a:t>organisation des </a:t>
          </a:r>
          <a:r>
            <a:rPr lang="fr-FR" sz="1400" b="1" dirty="0" smtClean="0"/>
            <a:t>événements</a:t>
          </a:r>
          <a:r>
            <a:rPr lang="fr-FR" sz="1400" b="0" dirty="0" smtClean="0"/>
            <a:t> de mise en relation entre OP et secteur privé;</a:t>
          </a:r>
          <a:endParaRPr lang="en-US" sz="1400" b="0" dirty="0"/>
        </a:p>
      </dgm:t>
    </dgm:pt>
    <dgm:pt modelId="{F5719C56-0CFF-4865-A261-136DD844D270}" type="parTrans" cxnId="{AEDCBB04-3F3E-4839-9579-3090693A5DF5}">
      <dgm:prSet/>
      <dgm:spPr/>
      <dgm:t>
        <a:bodyPr/>
        <a:lstStyle/>
        <a:p>
          <a:endParaRPr lang="en-US"/>
        </a:p>
      </dgm:t>
    </dgm:pt>
    <dgm:pt modelId="{411CBE0A-AA60-4483-B6BB-38835ABF4740}" type="sibTrans" cxnId="{AEDCBB04-3F3E-4839-9579-3090693A5DF5}">
      <dgm:prSet/>
      <dgm:spPr/>
      <dgm:t>
        <a:bodyPr/>
        <a:lstStyle/>
        <a:p>
          <a:endParaRPr lang="en-US"/>
        </a:p>
      </dgm:t>
    </dgm:pt>
    <dgm:pt modelId="{E63AF525-0290-4FFA-BF3D-A2BFC3385B08}">
      <dgm:prSet phldrT="[Text]" custT="1"/>
      <dgm:spPr/>
      <dgm:t>
        <a:bodyPr/>
        <a:lstStyle/>
        <a:p>
          <a:r>
            <a:rPr lang="fr-FR" sz="1400" b="0" dirty="0" smtClean="0"/>
            <a:t> vérifications préalables seront nécessaires pour évaluer la capacité et la fiabilité des entreprises et OP sélectionnées.</a:t>
          </a:r>
          <a:endParaRPr lang="en-US" sz="1400" b="0" dirty="0"/>
        </a:p>
      </dgm:t>
    </dgm:pt>
    <dgm:pt modelId="{84613CC8-3AC2-463D-B92C-AC7F1AC41280}" type="parTrans" cxnId="{7EC5D663-AF89-4988-A3EB-2E0AAB9BEAFC}">
      <dgm:prSet/>
      <dgm:spPr/>
      <dgm:t>
        <a:bodyPr/>
        <a:lstStyle/>
        <a:p>
          <a:endParaRPr lang="en-US"/>
        </a:p>
      </dgm:t>
    </dgm:pt>
    <dgm:pt modelId="{07A082EC-3D26-4FDB-9C13-9F87DC30DA41}" type="sibTrans" cxnId="{7EC5D663-AF89-4988-A3EB-2E0AAB9BEAFC}">
      <dgm:prSet/>
      <dgm:spPr/>
      <dgm:t>
        <a:bodyPr/>
        <a:lstStyle/>
        <a:p>
          <a:endParaRPr lang="en-US"/>
        </a:p>
      </dgm:t>
    </dgm:pt>
    <dgm:pt modelId="{00F10AE8-6137-478C-9F90-22166AD1E050}" type="pres">
      <dgm:prSet presAssocID="{1CABBEBF-2DCE-47F0-845E-CDFA646E08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6D29A-BE2C-4FD5-B31B-3437AE4DF9B7}" type="pres">
      <dgm:prSet presAssocID="{1AC33CC8-4A0F-452B-8ED1-6C053BF55133}" presName="parentLin" presStyleCnt="0"/>
      <dgm:spPr/>
    </dgm:pt>
    <dgm:pt modelId="{59C77FAE-07EE-4B0C-B116-93B382492FA6}" type="pres">
      <dgm:prSet presAssocID="{1AC33CC8-4A0F-452B-8ED1-6C053BF5513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F98A80-DCDA-4ED4-BB41-5ABCC5495DC4}" type="pres">
      <dgm:prSet presAssocID="{1AC33CC8-4A0F-452B-8ED1-6C053BF55133}" presName="parentText" presStyleLbl="node1" presStyleIdx="0" presStyleCnt="2" custLinFactNeighborX="-3604" custLinFactNeighborY="-33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5B410-9DA8-41F3-BF1E-15B3FC850D26}" type="pres">
      <dgm:prSet presAssocID="{1AC33CC8-4A0F-452B-8ED1-6C053BF55133}" presName="negativeSpace" presStyleCnt="0"/>
      <dgm:spPr/>
    </dgm:pt>
    <dgm:pt modelId="{4145144E-B586-42D3-BF8A-E4B407D392B2}" type="pres">
      <dgm:prSet presAssocID="{1AC33CC8-4A0F-452B-8ED1-6C053BF55133}" presName="childText" presStyleLbl="conFgAcc1" presStyleIdx="0" presStyleCnt="2" custScaleY="9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2C639-F67E-4B71-A4FA-03C335DC6EA6}" type="pres">
      <dgm:prSet presAssocID="{7E5D3BCF-DB3C-46E1-A3D9-86BADF66E3FF}" presName="spaceBetweenRectangles" presStyleCnt="0"/>
      <dgm:spPr/>
    </dgm:pt>
    <dgm:pt modelId="{6E364791-4384-451C-851F-9E1BC405E2DA}" type="pres">
      <dgm:prSet presAssocID="{2886A973-C90F-4F8F-A0D7-7A9B48C27545}" presName="parentLin" presStyleCnt="0"/>
      <dgm:spPr/>
    </dgm:pt>
    <dgm:pt modelId="{7B3FEEBA-4D48-45BB-A11B-0BA404832EC5}" type="pres">
      <dgm:prSet presAssocID="{2886A973-C90F-4F8F-A0D7-7A9B48C2754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001428C-2861-463A-9316-E630A1A49E78}" type="pres">
      <dgm:prSet presAssocID="{2886A973-C90F-4F8F-A0D7-7A9B48C27545}" presName="parentText" presStyleLbl="node1" presStyleIdx="1" presStyleCnt="2" custLinFactNeighborX="-3604" custLinFactNeighborY="-7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99E95-7DB8-45B1-8C6C-0155D1EA7B56}" type="pres">
      <dgm:prSet presAssocID="{2886A973-C90F-4F8F-A0D7-7A9B48C27545}" presName="negativeSpace" presStyleCnt="0"/>
      <dgm:spPr/>
    </dgm:pt>
    <dgm:pt modelId="{18FA6B0C-F1A5-4C1B-A32E-F28CF080297A}" type="pres">
      <dgm:prSet presAssocID="{2886A973-C90F-4F8F-A0D7-7A9B48C27545}" presName="childText" presStyleLbl="conFgAcc1" presStyleIdx="1" presStyleCnt="2" custLinFactNeighborX="-5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07DC2-4607-4427-99EB-8947160A8101}" type="presOf" srcId="{2886A973-C90F-4F8F-A0D7-7A9B48C27545}" destId="{7B3FEEBA-4D48-45BB-A11B-0BA404832EC5}" srcOrd="0" destOrd="0" presId="urn:microsoft.com/office/officeart/2005/8/layout/list1"/>
    <dgm:cxn modelId="{036CE996-2504-44FD-A5D8-DE67557F04A4}" type="presOf" srcId="{DD78535A-62DB-4797-A48E-21B55251D499}" destId="{18FA6B0C-F1A5-4C1B-A32E-F28CF080297A}" srcOrd="0" destOrd="1" presId="urn:microsoft.com/office/officeart/2005/8/layout/list1"/>
    <dgm:cxn modelId="{FCF58741-D651-4812-B43C-22126FD88A04}" type="presOf" srcId="{1AC33CC8-4A0F-452B-8ED1-6C053BF55133}" destId="{83F98A80-DCDA-4ED4-BB41-5ABCC5495DC4}" srcOrd="1" destOrd="0" presId="urn:microsoft.com/office/officeart/2005/8/layout/list1"/>
    <dgm:cxn modelId="{4FD78C3D-0282-47EA-84F1-9A30A270F202}" type="presOf" srcId="{F2C2508A-671F-4DE0-858D-E106B4A82A3D}" destId="{4145144E-B586-42D3-BF8A-E4B407D392B2}" srcOrd="0" destOrd="4" presId="urn:microsoft.com/office/officeart/2005/8/layout/list1"/>
    <dgm:cxn modelId="{7EC5D663-AF89-4988-A3EB-2E0AAB9BEAFC}" srcId="{2886A973-C90F-4F8F-A0D7-7A9B48C27545}" destId="{E63AF525-0290-4FFA-BF3D-A2BFC3385B08}" srcOrd="2" destOrd="0" parTransId="{84613CC8-3AC2-463D-B92C-AC7F1AC41280}" sibTransId="{07A082EC-3D26-4FDB-9C13-9F87DC30DA41}"/>
    <dgm:cxn modelId="{BE13A065-A3AE-4F0D-BCA0-4B5466E1CCA8}" type="presOf" srcId="{1CABBEBF-2DCE-47F0-845E-CDFA646E082D}" destId="{00F10AE8-6137-478C-9F90-22166AD1E050}" srcOrd="0" destOrd="0" presId="urn:microsoft.com/office/officeart/2005/8/layout/list1"/>
    <dgm:cxn modelId="{FE9F592A-BFE3-4839-A0E4-1E46FACBD65B}" srcId="{1AC33CC8-4A0F-452B-8ED1-6C053BF55133}" destId="{F2C2508A-671F-4DE0-858D-E106B4A82A3D}" srcOrd="4" destOrd="0" parTransId="{0859EDC4-58F3-4C9A-909F-D211D3559691}" sibTransId="{74CDA75B-507F-42F1-AFBB-13D3EC9824EA}"/>
    <dgm:cxn modelId="{61A8997E-8849-49CD-81B7-8D13B8F3F466}" type="presOf" srcId="{2886A973-C90F-4F8F-A0D7-7A9B48C27545}" destId="{F001428C-2861-463A-9316-E630A1A49E78}" srcOrd="1" destOrd="0" presId="urn:microsoft.com/office/officeart/2005/8/layout/list1"/>
    <dgm:cxn modelId="{375F3ECA-EE19-453B-AAE4-ACD01D865D54}" type="presOf" srcId="{1AC33CC8-4A0F-452B-8ED1-6C053BF55133}" destId="{59C77FAE-07EE-4B0C-B116-93B382492FA6}" srcOrd="0" destOrd="0" presId="urn:microsoft.com/office/officeart/2005/8/layout/list1"/>
    <dgm:cxn modelId="{81E775BE-3BCB-40A0-A136-1BBA125DC1D1}" srcId="{1AC33CC8-4A0F-452B-8ED1-6C053BF55133}" destId="{423DD2FB-8B01-4D16-BD27-A13132D3E507}" srcOrd="1" destOrd="0" parTransId="{04D62CAE-3953-4D26-91FC-3192FD0A3304}" sibTransId="{160BF8B7-ECEB-4D76-8718-CAFE38196C89}"/>
    <dgm:cxn modelId="{AEDCBB04-3F3E-4839-9579-3090693A5DF5}" srcId="{2886A973-C90F-4F8F-A0D7-7A9B48C27545}" destId="{DD78535A-62DB-4797-A48E-21B55251D499}" srcOrd="1" destOrd="0" parTransId="{F5719C56-0CFF-4865-A261-136DD844D270}" sibTransId="{411CBE0A-AA60-4483-B6BB-38835ABF4740}"/>
    <dgm:cxn modelId="{80FFC2A3-1C69-4CC0-9EB3-4B837D5CA3F4}" srcId="{1CABBEBF-2DCE-47F0-845E-CDFA646E082D}" destId="{2886A973-C90F-4F8F-A0D7-7A9B48C27545}" srcOrd="1" destOrd="0" parTransId="{BD549DAD-AABE-492B-A639-AC0FD653B1AD}" sibTransId="{1AD770CD-4277-4D06-B22C-FB2B9186B982}"/>
    <dgm:cxn modelId="{B270F728-013B-4435-BEE5-E57ED35CDC9E}" srcId="{1AC33CC8-4A0F-452B-8ED1-6C053BF55133}" destId="{BB125767-E729-4A39-998B-D0E8EDFDF341}" srcOrd="3" destOrd="0" parTransId="{AD396CDB-26FE-4F4C-BA5D-B92388FEF1E8}" sibTransId="{316DFF2E-F3BE-4C91-A312-404530784C1C}"/>
    <dgm:cxn modelId="{B45A53CB-DC53-451B-963E-73108E7F70AD}" srcId="{2886A973-C90F-4F8F-A0D7-7A9B48C27545}" destId="{0447C428-677B-453B-8C8A-435C26D6D487}" srcOrd="0" destOrd="0" parTransId="{B7B2E961-EAF3-4D1B-9378-15354CB208F0}" sibTransId="{6AF73B33-92C9-4ADC-840F-DF5A206D7AC2}"/>
    <dgm:cxn modelId="{53823AFD-437E-4122-917B-3C2F8D20E2D2}" type="presOf" srcId="{0447C428-677B-453B-8C8A-435C26D6D487}" destId="{18FA6B0C-F1A5-4C1B-A32E-F28CF080297A}" srcOrd="0" destOrd="0" presId="urn:microsoft.com/office/officeart/2005/8/layout/list1"/>
    <dgm:cxn modelId="{173D1D22-F96A-4B88-8FA5-92C9494EC7F9}" type="presOf" srcId="{423DD2FB-8B01-4D16-BD27-A13132D3E507}" destId="{4145144E-B586-42D3-BF8A-E4B407D392B2}" srcOrd="0" destOrd="1" presId="urn:microsoft.com/office/officeart/2005/8/layout/list1"/>
    <dgm:cxn modelId="{B964B899-B5ED-48C4-8B5D-825873D152C4}" type="presOf" srcId="{E63AF525-0290-4FFA-BF3D-A2BFC3385B08}" destId="{18FA6B0C-F1A5-4C1B-A32E-F28CF080297A}" srcOrd="0" destOrd="2" presId="urn:microsoft.com/office/officeart/2005/8/layout/list1"/>
    <dgm:cxn modelId="{C7DD9A6C-0A67-4799-B988-6C15A3FFE291}" type="presOf" srcId="{5447BAC7-C0C0-40F7-9F34-71B58BA1A754}" destId="{4145144E-B586-42D3-BF8A-E4B407D392B2}" srcOrd="0" destOrd="2" presId="urn:microsoft.com/office/officeart/2005/8/layout/list1"/>
    <dgm:cxn modelId="{BCE9E320-8624-49FF-8401-7FE133CD9732}" type="presOf" srcId="{D7A48426-C105-40A3-AA39-9BD116233938}" destId="{4145144E-B586-42D3-BF8A-E4B407D392B2}" srcOrd="0" destOrd="0" presId="urn:microsoft.com/office/officeart/2005/8/layout/list1"/>
    <dgm:cxn modelId="{31786A79-B226-44FA-88F1-B83B8F3A08F7}" srcId="{1AC33CC8-4A0F-452B-8ED1-6C053BF55133}" destId="{D7A48426-C105-40A3-AA39-9BD116233938}" srcOrd="0" destOrd="0" parTransId="{8182BF39-D2F3-4B82-B935-0FDBEC4729A7}" sibTransId="{699F46EF-C804-4515-A90D-631A80AFA2E5}"/>
    <dgm:cxn modelId="{28CFE11A-291F-4F25-8A16-D92547D2730A}" type="presOf" srcId="{BB125767-E729-4A39-998B-D0E8EDFDF341}" destId="{4145144E-B586-42D3-BF8A-E4B407D392B2}" srcOrd="0" destOrd="3" presId="urn:microsoft.com/office/officeart/2005/8/layout/list1"/>
    <dgm:cxn modelId="{FEED1CEB-53B5-472C-98EF-575B6C12FB22}" srcId="{1AC33CC8-4A0F-452B-8ED1-6C053BF55133}" destId="{5447BAC7-C0C0-40F7-9F34-71B58BA1A754}" srcOrd="2" destOrd="0" parTransId="{2DBCE98B-C7E0-4CBD-B5A0-9D90DEA5D383}" sibTransId="{B133BA6B-59C4-4D45-BDA7-99AB72F3722F}"/>
    <dgm:cxn modelId="{0BAFD979-84BF-491C-B634-E5F49ECE748B}" srcId="{1CABBEBF-2DCE-47F0-845E-CDFA646E082D}" destId="{1AC33CC8-4A0F-452B-8ED1-6C053BF55133}" srcOrd="0" destOrd="0" parTransId="{2B3B9E1F-074A-41F2-8F42-D0DBC27D2147}" sibTransId="{7E5D3BCF-DB3C-46E1-A3D9-86BADF66E3FF}"/>
    <dgm:cxn modelId="{AF16E04A-F5B1-4E30-BF9A-0D1BF8802F0C}" type="presParOf" srcId="{00F10AE8-6137-478C-9F90-22166AD1E050}" destId="{9056D29A-BE2C-4FD5-B31B-3437AE4DF9B7}" srcOrd="0" destOrd="0" presId="urn:microsoft.com/office/officeart/2005/8/layout/list1"/>
    <dgm:cxn modelId="{3043EDD8-DA29-494B-B967-05B705B0E152}" type="presParOf" srcId="{9056D29A-BE2C-4FD5-B31B-3437AE4DF9B7}" destId="{59C77FAE-07EE-4B0C-B116-93B382492FA6}" srcOrd="0" destOrd="0" presId="urn:microsoft.com/office/officeart/2005/8/layout/list1"/>
    <dgm:cxn modelId="{E4D75CA1-4DB6-4415-8A6A-D300A3A5F02C}" type="presParOf" srcId="{9056D29A-BE2C-4FD5-B31B-3437AE4DF9B7}" destId="{83F98A80-DCDA-4ED4-BB41-5ABCC5495DC4}" srcOrd="1" destOrd="0" presId="urn:microsoft.com/office/officeart/2005/8/layout/list1"/>
    <dgm:cxn modelId="{41B4ACAF-3A84-498E-9929-E553FE198296}" type="presParOf" srcId="{00F10AE8-6137-478C-9F90-22166AD1E050}" destId="{81C5B410-9DA8-41F3-BF1E-15B3FC850D26}" srcOrd="1" destOrd="0" presId="urn:microsoft.com/office/officeart/2005/8/layout/list1"/>
    <dgm:cxn modelId="{40786B08-0185-415A-8498-B2C52848002C}" type="presParOf" srcId="{00F10AE8-6137-478C-9F90-22166AD1E050}" destId="{4145144E-B586-42D3-BF8A-E4B407D392B2}" srcOrd="2" destOrd="0" presId="urn:microsoft.com/office/officeart/2005/8/layout/list1"/>
    <dgm:cxn modelId="{7F7A7906-3AAF-4B57-B02C-143E87131738}" type="presParOf" srcId="{00F10AE8-6137-478C-9F90-22166AD1E050}" destId="{E802C639-F67E-4B71-A4FA-03C335DC6EA6}" srcOrd="3" destOrd="0" presId="urn:microsoft.com/office/officeart/2005/8/layout/list1"/>
    <dgm:cxn modelId="{EEC2A083-2914-4773-8A32-5994D7859F06}" type="presParOf" srcId="{00F10AE8-6137-478C-9F90-22166AD1E050}" destId="{6E364791-4384-451C-851F-9E1BC405E2DA}" srcOrd="4" destOrd="0" presId="urn:microsoft.com/office/officeart/2005/8/layout/list1"/>
    <dgm:cxn modelId="{C5273251-2626-4DB7-AE0A-9D3E7ED86932}" type="presParOf" srcId="{6E364791-4384-451C-851F-9E1BC405E2DA}" destId="{7B3FEEBA-4D48-45BB-A11B-0BA404832EC5}" srcOrd="0" destOrd="0" presId="urn:microsoft.com/office/officeart/2005/8/layout/list1"/>
    <dgm:cxn modelId="{D086AEFE-BC82-432B-B813-4E80B2455AD7}" type="presParOf" srcId="{6E364791-4384-451C-851F-9E1BC405E2DA}" destId="{F001428C-2861-463A-9316-E630A1A49E78}" srcOrd="1" destOrd="0" presId="urn:microsoft.com/office/officeart/2005/8/layout/list1"/>
    <dgm:cxn modelId="{8D17EC12-DB9E-449E-8094-E25094FF9C83}" type="presParOf" srcId="{00F10AE8-6137-478C-9F90-22166AD1E050}" destId="{16699E95-7DB8-45B1-8C6C-0155D1EA7B56}" srcOrd="5" destOrd="0" presId="urn:microsoft.com/office/officeart/2005/8/layout/list1"/>
    <dgm:cxn modelId="{D8EB442B-CDAA-4E19-926A-9C026399F423}" type="presParOf" srcId="{00F10AE8-6137-478C-9F90-22166AD1E050}" destId="{18FA6B0C-F1A5-4C1B-A32E-F28CF08029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6122A-966D-4448-B4E2-0E1042D43CE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A19BF2C-B984-4C53-81FB-131A62D53762}">
      <dgm:prSet phldrT="[Text]"/>
      <dgm:spPr/>
      <dgm:t>
        <a:bodyPr/>
        <a:lstStyle/>
        <a:p>
          <a:r>
            <a:rPr lang="en-US" dirty="0" smtClean="0"/>
            <a:t>Suivre le rythme de participation du secteur public</a:t>
          </a:r>
          <a:endParaRPr lang="en-US" dirty="0"/>
        </a:p>
      </dgm:t>
    </dgm:pt>
    <dgm:pt modelId="{34AC46F8-D3F5-4FA8-8452-F53CDD549510}" type="parTrans" cxnId="{B29E4ACD-CEC9-4133-893D-6DE8FDEF1707}">
      <dgm:prSet/>
      <dgm:spPr/>
      <dgm:t>
        <a:bodyPr/>
        <a:lstStyle/>
        <a:p>
          <a:endParaRPr lang="en-US"/>
        </a:p>
      </dgm:t>
    </dgm:pt>
    <dgm:pt modelId="{A93A41F6-6665-459C-A9BB-90E563FD8113}" type="sibTrans" cxnId="{B29E4ACD-CEC9-4133-893D-6DE8FDEF1707}">
      <dgm:prSet/>
      <dgm:spPr/>
      <dgm:t>
        <a:bodyPr/>
        <a:lstStyle/>
        <a:p>
          <a:endParaRPr lang="en-US" dirty="0"/>
        </a:p>
      </dgm:t>
    </dgm:pt>
    <dgm:pt modelId="{2FE05B5F-EAD6-4C1C-8272-D15154C3E422}">
      <dgm:prSet phldrT="[Text]"/>
      <dgm:spPr/>
      <dgm:t>
        <a:bodyPr/>
        <a:lstStyle/>
        <a:p>
          <a:r>
            <a:rPr lang="en-US" dirty="0" smtClean="0"/>
            <a:t>Mantenir la motivation des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privés</a:t>
          </a:r>
          <a:r>
            <a:rPr lang="en-US" dirty="0" smtClean="0"/>
            <a:t> </a:t>
          </a:r>
          <a:r>
            <a:rPr lang="en-US" dirty="0" smtClean="0"/>
            <a:t>et </a:t>
          </a:r>
          <a:r>
            <a:rPr lang="en-US" dirty="0" smtClean="0"/>
            <a:t>MPMEs</a:t>
          </a:r>
          <a:endParaRPr lang="en-US" dirty="0"/>
        </a:p>
      </dgm:t>
    </dgm:pt>
    <dgm:pt modelId="{C4173301-5EF0-435A-8CA7-EFC7B1B93798}" type="parTrans" cxnId="{62B7677C-DE44-4395-B993-7E9FF1488676}">
      <dgm:prSet/>
      <dgm:spPr/>
      <dgm:t>
        <a:bodyPr/>
        <a:lstStyle/>
        <a:p>
          <a:endParaRPr lang="en-US"/>
        </a:p>
      </dgm:t>
    </dgm:pt>
    <dgm:pt modelId="{4000D36B-5B0B-423E-8388-BA92FE88ACE8}" type="sibTrans" cxnId="{62B7677C-DE44-4395-B993-7E9FF1488676}">
      <dgm:prSet/>
      <dgm:spPr/>
      <dgm:t>
        <a:bodyPr/>
        <a:lstStyle/>
        <a:p>
          <a:endParaRPr lang="en-US" dirty="0"/>
        </a:p>
      </dgm:t>
    </dgm:pt>
    <dgm:pt modelId="{0BF2DC25-FD0F-481A-93F1-ED4069F614D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17A2B9C-3200-4113-BB78-5E190E8AD4C7}" type="parTrans" cxnId="{BE395557-7946-46E5-A9DC-DA32BB378293}">
      <dgm:prSet/>
      <dgm:spPr/>
      <dgm:t>
        <a:bodyPr/>
        <a:lstStyle/>
        <a:p>
          <a:endParaRPr lang="en-US"/>
        </a:p>
      </dgm:t>
    </dgm:pt>
    <dgm:pt modelId="{9F8F5D3C-89EB-478E-9A73-F5200C98F8E0}" type="sibTrans" cxnId="{BE395557-7946-46E5-A9DC-DA32BB378293}">
      <dgm:prSet/>
      <dgm:spPr/>
      <dgm:t>
        <a:bodyPr/>
        <a:lstStyle/>
        <a:p>
          <a:endParaRPr lang="en-US"/>
        </a:p>
      </dgm:t>
    </dgm:pt>
    <dgm:pt modelId="{F5232136-083F-4203-BDD1-B8672466E05F}" type="pres">
      <dgm:prSet presAssocID="{3BD6122A-966D-4448-B4E2-0E1042D43CEF}" presName="linearFlow" presStyleCnt="0">
        <dgm:presLayoutVars>
          <dgm:dir/>
          <dgm:resizeHandles val="exact"/>
        </dgm:presLayoutVars>
      </dgm:prSet>
      <dgm:spPr/>
    </dgm:pt>
    <dgm:pt modelId="{FD4A8F99-5CAB-4EA4-B10E-AAF40B684051}" type="pres">
      <dgm:prSet presAssocID="{BA19BF2C-B984-4C53-81FB-131A62D537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8D6D-CEF9-4BE7-AEF6-41AAEF8E72A6}" type="pres">
      <dgm:prSet presAssocID="{A93A41F6-6665-459C-A9BB-90E563FD8113}" presName="spacerL" presStyleCnt="0"/>
      <dgm:spPr/>
    </dgm:pt>
    <dgm:pt modelId="{75C8B20B-A4EF-44F4-B74E-033062BE1E6B}" type="pres">
      <dgm:prSet presAssocID="{A93A41F6-6665-459C-A9BB-90E563FD811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3F35870-C489-4B57-A760-5A47FBC4EDF3}" type="pres">
      <dgm:prSet presAssocID="{A93A41F6-6665-459C-A9BB-90E563FD8113}" presName="spacerR" presStyleCnt="0"/>
      <dgm:spPr/>
    </dgm:pt>
    <dgm:pt modelId="{435F4E25-073F-4229-8C16-33217935E49D}" type="pres">
      <dgm:prSet presAssocID="{2FE05B5F-EAD6-4C1C-8272-D15154C3E4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63EB-F0BF-4293-A18D-38D6EE020492}" type="pres">
      <dgm:prSet presAssocID="{4000D36B-5B0B-423E-8388-BA92FE88ACE8}" presName="spacerL" presStyleCnt="0"/>
      <dgm:spPr/>
    </dgm:pt>
    <dgm:pt modelId="{428F0355-0F59-4D31-B355-E735AD3A3D16}" type="pres">
      <dgm:prSet presAssocID="{4000D36B-5B0B-423E-8388-BA92FE88AC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F93CE70-3BE0-440B-8E49-BBCF8406C2B9}" type="pres">
      <dgm:prSet presAssocID="{4000D36B-5B0B-423E-8388-BA92FE88ACE8}" presName="spacerR" presStyleCnt="0"/>
      <dgm:spPr/>
    </dgm:pt>
    <dgm:pt modelId="{158F51EF-BFC9-4BA8-9EBC-558C599FFC96}" type="pres">
      <dgm:prSet presAssocID="{0BF2DC25-FD0F-481A-93F1-ED4069F614D4}" presName="node" presStyleLbl="node1" presStyleIdx="2" presStyleCnt="3" custScaleX="87200" custScaleY="60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95557-7946-46E5-A9DC-DA32BB378293}" srcId="{3BD6122A-966D-4448-B4E2-0E1042D43CEF}" destId="{0BF2DC25-FD0F-481A-93F1-ED4069F614D4}" srcOrd="2" destOrd="0" parTransId="{F17A2B9C-3200-4113-BB78-5E190E8AD4C7}" sibTransId="{9F8F5D3C-89EB-478E-9A73-F5200C98F8E0}"/>
    <dgm:cxn modelId="{FFA18F90-5198-4A23-8ED4-31D7E1560E3C}" type="presOf" srcId="{2FE05B5F-EAD6-4C1C-8272-D15154C3E422}" destId="{435F4E25-073F-4229-8C16-33217935E49D}" srcOrd="0" destOrd="0" presId="urn:microsoft.com/office/officeart/2005/8/layout/equation1"/>
    <dgm:cxn modelId="{774E0C9F-7DE2-4295-A03A-F8A307B21BF9}" type="presOf" srcId="{0BF2DC25-FD0F-481A-93F1-ED4069F614D4}" destId="{158F51EF-BFC9-4BA8-9EBC-558C599FFC96}" srcOrd="0" destOrd="0" presId="urn:microsoft.com/office/officeart/2005/8/layout/equation1"/>
    <dgm:cxn modelId="{C2D90E2E-2A8A-43CF-B9C3-E08E2592C596}" type="presOf" srcId="{3BD6122A-966D-4448-B4E2-0E1042D43CEF}" destId="{F5232136-083F-4203-BDD1-B8672466E05F}" srcOrd="0" destOrd="0" presId="urn:microsoft.com/office/officeart/2005/8/layout/equation1"/>
    <dgm:cxn modelId="{C6066C26-6F22-4331-8431-B602AED32EB9}" type="presOf" srcId="{4000D36B-5B0B-423E-8388-BA92FE88ACE8}" destId="{428F0355-0F59-4D31-B355-E735AD3A3D16}" srcOrd="0" destOrd="0" presId="urn:microsoft.com/office/officeart/2005/8/layout/equation1"/>
    <dgm:cxn modelId="{5CD8A30D-F0B4-4709-AE37-54A3BBEC53B5}" type="presOf" srcId="{A93A41F6-6665-459C-A9BB-90E563FD8113}" destId="{75C8B20B-A4EF-44F4-B74E-033062BE1E6B}" srcOrd="0" destOrd="0" presId="urn:microsoft.com/office/officeart/2005/8/layout/equation1"/>
    <dgm:cxn modelId="{1B0596E9-DE80-4F05-9BD2-77F6AD2B0249}" type="presOf" srcId="{BA19BF2C-B984-4C53-81FB-131A62D53762}" destId="{FD4A8F99-5CAB-4EA4-B10E-AAF40B684051}" srcOrd="0" destOrd="0" presId="urn:microsoft.com/office/officeart/2005/8/layout/equation1"/>
    <dgm:cxn modelId="{62B7677C-DE44-4395-B993-7E9FF1488676}" srcId="{3BD6122A-966D-4448-B4E2-0E1042D43CEF}" destId="{2FE05B5F-EAD6-4C1C-8272-D15154C3E422}" srcOrd="1" destOrd="0" parTransId="{C4173301-5EF0-435A-8CA7-EFC7B1B93798}" sibTransId="{4000D36B-5B0B-423E-8388-BA92FE88ACE8}"/>
    <dgm:cxn modelId="{B29E4ACD-CEC9-4133-893D-6DE8FDEF1707}" srcId="{3BD6122A-966D-4448-B4E2-0E1042D43CEF}" destId="{BA19BF2C-B984-4C53-81FB-131A62D53762}" srcOrd="0" destOrd="0" parTransId="{34AC46F8-D3F5-4FA8-8452-F53CDD549510}" sibTransId="{A93A41F6-6665-459C-A9BB-90E563FD8113}"/>
    <dgm:cxn modelId="{F9223892-68F4-4823-8EB1-D07FA34523CF}" type="presParOf" srcId="{F5232136-083F-4203-BDD1-B8672466E05F}" destId="{FD4A8F99-5CAB-4EA4-B10E-AAF40B684051}" srcOrd="0" destOrd="0" presId="urn:microsoft.com/office/officeart/2005/8/layout/equation1"/>
    <dgm:cxn modelId="{6B2D3635-568B-4FB0-B18E-DE44A71AAA78}" type="presParOf" srcId="{F5232136-083F-4203-BDD1-B8672466E05F}" destId="{74158D6D-CEF9-4BE7-AEF6-41AAEF8E72A6}" srcOrd="1" destOrd="0" presId="urn:microsoft.com/office/officeart/2005/8/layout/equation1"/>
    <dgm:cxn modelId="{03CE15FC-FCF4-48DE-A4D1-19C5ABAD68C5}" type="presParOf" srcId="{F5232136-083F-4203-BDD1-B8672466E05F}" destId="{75C8B20B-A4EF-44F4-B74E-033062BE1E6B}" srcOrd="2" destOrd="0" presId="urn:microsoft.com/office/officeart/2005/8/layout/equation1"/>
    <dgm:cxn modelId="{007A7BD1-B176-48D5-88CA-7D804EC33BD3}" type="presParOf" srcId="{F5232136-083F-4203-BDD1-B8672466E05F}" destId="{13F35870-C489-4B57-A760-5A47FBC4EDF3}" srcOrd="3" destOrd="0" presId="urn:microsoft.com/office/officeart/2005/8/layout/equation1"/>
    <dgm:cxn modelId="{41486395-3B27-4F8A-A7B7-DCF0B1A87924}" type="presParOf" srcId="{F5232136-083F-4203-BDD1-B8672466E05F}" destId="{435F4E25-073F-4229-8C16-33217935E49D}" srcOrd="4" destOrd="0" presId="urn:microsoft.com/office/officeart/2005/8/layout/equation1"/>
    <dgm:cxn modelId="{6192E78D-09EB-469A-828C-0413ABADED0B}" type="presParOf" srcId="{F5232136-083F-4203-BDD1-B8672466E05F}" destId="{F68663EB-F0BF-4293-A18D-38D6EE020492}" srcOrd="5" destOrd="0" presId="urn:microsoft.com/office/officeart/2005/8/layout/equation1"/>
    <dgm:cxn modelId="{92BD7D04-1727-4E4C-BB90-E86959870639}" type="presParOf" srcId="{F5232136-083F-4203-BDD1-B8672466E05F}" destId="{428F0355-0F59-4D31-B355-E735AD3A3D16}" srcOrd="6" destOrd="0" presId="urn:microsoft.com/office/officeart/2005/8/layout/equation1"/>
    <dgm:cxn modelId="{E0F442C5-BD4E-4A88-93ED-F3F24B13D48D}" type="presParOf" srcId="{F5232136-083F-4203-BDD1-B8672466E05F}" destId="{0F93CE70-3BE0-440B-8E49-BBCF8406C2B9}" srcOrd="7" destOrd="0" presId="urn:microsoft.com/office/officeart/2005/8/layout/equation1"/>
    <dgm:cxn modelId="{F011F10C-D921-4CD6-8F40-65CE9A172906}" type="presParOf" srcId="{F5232136-083F-4203-BDD1-B8672466E05F}" destId="{158F51EF-BFC9-4BA8-9EBC-558C599FFC9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653D96-B7AA-4386-9192-14D64BAA76B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59E2D-7708-448C-8709-29707113FBA2}">
      <dgm:prSet phldrT="[Text]"/>
      <dgm:spPr/>
      <dgm:t>
        <a:bodyPr/>
        <a:lstStyle/>
        <a:p>
          <a:r>
            <a:rPr lang="fr-FR" dirty="0" smtClean="0"/>
            <a:t>Recruter un personnel de gestion de projet ayant un profil professionnel adapté pour travailler avec l’approche 4P et avec le secteur privé</a:t>
          </a:r>
          <a:endParaRPr lang="en-US" dirty="0"/>
        </a:p>
      </dgm:t>
    </dgm:pt>
    <dgm:pt modelId="{C94DFF71-64F5-4847-939C-B856544A3644}" type="parTrans" cxnId="{E77760AD-DF16-47ED-892E-E98556B99D20}">
      <dgm:prSet/>
      <dgm:spPr/>
      <dgm:t>
        <a:bodyPr/>
        <a:lstStyle/>
        <a:p>
          <a:endParaRPr lang="en-US"/>
        </a:p>
      </dgm:t>
    </dgm:pt>
    <dgm:pt modelId="{9DBA8AFE-0712-4576-8653-A7A7B4831177}" type="sibTrans" cxnId="{E77760AD-DF16-47ED-892E-E98556B99D20}">
      <dgm:prSet/>
      <dgm:spPr/>
      <dgm:t>
        <a:bodyPr/>
        <a:lstStyle/>
        <a:p>
          <a:endParaRPr lang="en-US"/>
        </a:p>
      </dgm:t>
    </dgm:pt>
    <dgm:pt modelId="{F70A6CC6-7C43-4F12-B0B0-121F4677145B}">
      <dgm:prSet phldrT="[Text]"/>
      <dgm:spPr/>
      <dgm:t>
        <a:bodyPr/>
        <a:lstStyle/>
        <a:p>
          <a:r>
            <a:rPr lang="fr-FR" dirty="0" smtClean="0"/>
            <a:t>S’accorder sur les mécanismes de partage de savoirs et d’information entre partenaires du 4P; </a:t>
          </a:r>
          <a:endParaRPr lang="en-US" dirty="0"/>
        </a:p>
      </dgm:t>
    </dgm:pt>
    <dgm:pt modelId="{EDD48753-F52B-4A85-967F-4C455E8357D2}" type="parTrans" cxnId="{2CC6682A-EEC6-43BD-A018-64056DA8FA57}">
      <dgm:prSet/>
      <dgm:spPr/>
      <dgm:t>
        <a:bodyPr/>
        <a:lstStyle/>
        <a:p>
          <a:endParaRPr lang="en-US"/>
        </a:p>
      </dgm:t>
    </dgm:pt>
    <dgm:pt modelId="{29B96EA3-4287-451D-8290-4CE7C726C091}" type="sibTrans" cxnId="{2CC6682A-EEC6-43BD-A018-64056DA8FA57}">
      <dgm:prSet/>
      <dgm:spPr/>
      <dgm:t>
        <a:bodyPr/>
        <a:lstStyle/>
        <a:p>
          <a:endParaRPr lang="en-US"/>
        </a:p>
      </dgm:t>
    </dgm:pt>
    <dgm:pt modelId="{EBDFE558-052C-4819-BAA4-1B2AB1BFFD1A}">
      <dgm:prSet/>
      <dgm:spPr/>
      <dgm:t>
        <a:bodyPr/>
        <a:lstStyle/>
        <a:p>
          <a:r>
            <a:rPr lang="fr-FR" dirty="0" smtClean="0"/>
            <a:t>Favoriser une analyse approfondie des objectifs du 4P, des rôles et responsabilités de chaque partenaire, des résultats attendus et des avantages pour chaque acteur; tout ceci exige qu’on y consacre du temps et des ressources</a:t>
          </a:r>
          <a:endParaRPr lang="fr-FR" dirty="0"/>
        </a:p>
      </dgm:t>
    </dgm:pt>
    <dgm:pt modelId="{B838F497-EE2E-46BE-A6FB-E742D4FA86C1}" type="parTrans" cxnId="{8F929C5B-9CA8-459A-9763-017B9412AF1D}">
      <dgm:prSet/>
      <dgm:spPr/>
      <dgm:t>
        <a:bodyPr/>
        <a:lstStyle/>
        <a:p>
          <a:endParaRPr lang="en-US"/>
        </a:p>
      </dgm:t>
    </dgm:pt>
    <dgm:pt modelId="{E534303F-90B9-434E-902F-F90AD0D633D6}" type="sibTrans" cxnId="{8F929C5B-9CA8-459A-9763-017B9412AF1D}">
      <dgm:prSet/>
      <dgm:spPr/>
      <dgm:t>
        <a:bodyPr/>
        <a:lstStyle/>
        <a:p>
          <a:endParaRPr lang="en-US"/>
        </a:p>
      </dgm:t>
    </dgm:pt>
    <dgm:pt modelId="{E3E97D7D-1F1E-47AA-BD86-2D45F6DEF3A8}">
      <dgm:prSet/>
      <dgm:spPr/>
      <dgm:t>
        <a:bodyPr/>
        <a:lstStyle/>
        <a:p>
          <a:r>
            <a:rPr lang="fr-FR" dirty="0" smtClean="0"/>
            <a:t>Autonomiser tous les acteurs et accroître leur confiance, pour qu’ils puissent participer efficacement aux processus de gouvernance et de décision du 4P </a:t>
          </a:r>
          <a:endParaRPr lang="fr-FR" dirty="0"/>
        </a:p>
      </dgm:t>
    </dgm:pt>
    <dgm:pt modelId="{59908878-9150-4B8D-B68A-50E609229BB7}" type="parTrans" cxnId="{8B6FB3C4-FCCF-435C-BDC7-38E1159D543B}">
      <dgm:prSet/>
      <dgm:spPr/>
      <dgm:t>
        <a:bodyPr/>
        <a:lstStyle/>
        <a:p>
          <a:endParaRPr lang="en-US"/>
        </a:p>
      </dgm:t>
    </dgm:pt>
    <dgm:pt modelId="{4CF66B43-B09D-47A1-BB22-CCAB6B1AE4DF}" type="sibTrans" cxnId="{8B6FB3C4-FCCF-435C-BDC7-38E1159D543B}">
      <dgm:prSet/>
      <dgm:spPr/>
      <dgm:t>
        <a:bodyPr/>
        <a:lstStyle/>
        <a:p>
          <a:endParaRPr lang="en-US"/>
        </a:p>
      </dgm:t>
    </dgm:pt>
    <dgm:pt modelId="{81882CE0-61F5-4F96-89FD-7E568160DE4D}" type="pres">
      <dgm:prSet presAssocID="{1F653D96-B7AA-4386-9192-14D64BAA76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B4F49C-8ABB-4159-A5C2-B6C604DAE961}" type="pres">
      <dgm:prSet presAssocID="{5C559E2D-7708-448C-8709-29707113FBA2}" presName="composite" presStyleCnt="0"/>
      <dgm:spPr/>
    </dgm:pt>
    <dgm:pt modelId="{16D0967B-ABF3-4C16-B9DB-87275DFD91CE}" type="pres">
      <dgm:prSet presAssocID="{5C559E2D-7708-448C-8709-29707113FBA2}" presName="rect1" presStyleLbl="trAlignAcc1" presStyleIdx="0" presStyleCnt="4" custLinFactNeighborX="4742" custLinFactNeighborY="5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DB518-684A-488C-98B0-CB9CA53AF4E1}" type="pres">
      <dgm:prSet presAssocID="{5C559E2D-7708-448C-8709-29707113FBA2}" presName="rect2" presStyleLbl="fgImgPlace1" presStyleIdx="0" presStyleCnt="4" custScaleX="135130" custScaleY="78878" custLinFactNeighborX="-15855" custLinFactNeighborY="-61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B6DFEC-6F0D-4204-96E7-341BFFFC4423}" type="pres">
      <dgm:prSet presAssocID="{9DBA8AFE-0712-4576-8653-A7A7B4831177}" presName="sibTrans" presStyleCnt="0"/>
      <dgm:spPr/>
    </dgm:pt>
    <dgm:pt modelId="{1650066E-30E7-411A-84DF-42F2B0C4131A}" type="pres">
      <dgm:prSet presAssocID="{EBDFE558-052C-4819-BAA4-1B2AB1BFFD1A}" presName="composite" presStyleCnt="0"/>
      <dgm:spPr/>
    </dgm:pt>
    <dgm:pt modelId="{B5A63465-2B3D-424E-95F8-4E9749B64D54}" type="pres">
      <dgm:prSet presAssocID="{EBDFE558-052C-4819-BAA4-1B2AB1BFFD1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3E991-2C28-4182-B620-1AC686C06A75}" type="pres">
      <dgm:prSet presAssocID="{EBDFE558-052C-4819-BAA4-1B2AB1BFFD1A}" presName="rect2" presStyleLbl="fgImgPlace1" presStyleIdx="1" presStyleCnt="4" custScaleX="108437" custScaleY="747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F72EA26-A2F3-4BAE-8266-78C37246D2C6}" type="pres">
      <dgm:prSet presAssocID="{E534303F-90B9-434E-902F-F90AD0D633D6}" presName="sibTrans" presStyleCnt="0"/>
      <dgm:spPr/>
    </dgm:pt>
    <dgm:pt modelId="{EF3761EF-9611-4207-B8F6-D843ABAFA91A}" type="pres">
      <dgm:prSet presAssocID="{F70A6CC6-7C43-4F12-B0B0-121F4677145B}" presName="composite" presStyleCnt="0"/>
      <dgm:spPr/>
    </dgm:pt>
    <dgm:pt modelId="{C1F4429B-9A3A-4EB2-80B0-C152152CAF2A}" type="pres">
      <dgm:prSet presAssocID="{F70A6CC6-7C43-4F12-B0B0-121F4677145B}" presName="rect1" presStyleLbl="trAlignAcc1" presStyleIdx="2" presStyleCnt="4" custLinFactNeighborX="5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7F76E-DC8D-4E01-AEC4-5FA3E8A99C33}" type="pres">
      <dgm:prSet presAssocID="{F70A6CC6-7C43-4F12-B0B0-121F4677145B}" presName="rect2" presStyleLbl="fgImgPlace1" presStyleIdx="2" presStyleCnt="4" custScaleX="130577" custScaleY="728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1C73810-64C2-4182-A1EB-0ABB44E97863}" type="pres">
      <dgm:prSet presAssocID="{29B96EA3-4287-451D-8290-4CE7C726C091}" presName="sibTrans" presStyleCnt="0"/>
      <dgm:spPr/>
    </dgm:pt>
    <dgm:pt modelId="{F32BB5F9-BE50-4D94-8BD2-1B8B9E81FFD4}" type="pres">
      <dgm:prSet presAssocID="{E3E97D7D-1F1E-47AA-BD86-2D45F6DEF3A8}" presName="composite" presStyleCnt="0"/>
      <dgm:spPr/>
    </dgm:pt>
    <dgm:pt modelId="{3B04008D-BE36-4DB5-B296-0C0BABAFEDB9}" type="pres">
      <dgm:prSet presAssocID="{E3E97D7D-1F1E-47AA-BD86-2D45F6DEF3A8}" presName="rect1" presStyleLbl="trAlignAcc1" presStyleIdx="3" presStyleCnt="4" custLinFactNeighborX="322" custLinFactNeighborY="2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0DAFE-41B1-48CD-AC67-2CA372228768}" type="pres">
      <dgm:prSet presAssocID="{E3E97D7D-1F1E-47AA-BD86-2D45F6DEF3A8}" presName="rect2" presStyleLbl="fgImgPlace1" presStyleIdx="3" presStyleCnt="4" custScaleX="101427" custScaleY="732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77760AD-DF16-47ED-892E-E98556B99D20}" srcId="{1F653D96-B7AA-4386-9192-14D64BAA76B0}" destId="{5C559E2D-7708-448C-8709-29707113FBA2}" srcOrd="0" destOrd="0" parTransId="{C94DFF71-64F5-4847-939C-B856544A3644}" sibTransId="{9DBA8AFE-0712-4576-8653-A7A7B4831177}"/>
    <dgm:cxn modelId="{458EE03C-3265-4714-A984-C70CF7821384}" type="presOf" srcId="{5C559E2D-7708-448C-8709-29707113FBA2}" destId="{16D0967B-ABF3-4C16-B9DB-87275DFD91CE}" srcOrd="0" destOrd="0" presId="urn:microsoft.com/office/officeart/2008/layout/PictureStrips"/>
    <dgm:cxn modelId="{8B6FB3C4-FCCF-435C-BDC7-38E1159D543B}" srcId="{1F653D96-B7AA-4386-9192-14D64BAA76B0}" destId="{E3E97D7D-1F1E-47AA-BD86-2D45F6DEF3A8}" srcOrd="3" destOrd="0" parTransId="{59908878-9150-4B8D-B68A-50E609229BB7}" sibTransId="{4CF66B43-B09D-47A1-BB22-CCAB6B1AE4DF}"/>
    <dgm:cxn modelId="{6D31221A-B94F-4D45-ADA5-6FC2CC93B6A7}" type="presOf" srcId="{E3E97D7D-1F1E-47AA-BD86-2D45F6DEF3A8}" destId="{3B04008D-BE36-4DB5-B296-0C0BABAFEDB9}" srcOrd="0" destOrd="0" presId="urn:microsoft.com/office/officeart/2008/layout/PictureStrips"/>
    <dgm:cxn modelId="{4F455C0C-3B0D-442F-BE27-E0AD855D4BF2}" type="presOf" srcId="{F70A6CC6-7C43-4F12-B0B0-121F4677145B}" destId="{C1F4429B-9A3A-4EB2-80B0-C152152CAF2A}" srcOrd="0" destOrd="0" presId="urn:microsoft.com/office/officeart/2008/layout/PictureStrips"/>
    <dgm:cxn modelId="{2CC6682A-EEC6-43BD-A018-64056DA8FA57}" srcId="{1F653D96-B7AA-4386-9192-14D64BAA76B0}" destId="{F70A6CC6-7C43-4F12-B0B0-121F4677145B}" srcOrd="2" destOrd="0" parTransId="{EDD48753-F52B-4A85-967F-4C455E8357D2}" sibTransId="{29B96EA3-4287-451D-8290-4CE7C726C091}"/>
    <dgm:cxn modelId="{32435E31-75FA-436A-B598-D849813E0B96}" type="presOf" srcId="{EBDFE558-052C-4819-BAA4-1B2AB1BFFD1A}" destId="{B5A63465-2B3D-424E-95F8-4E9749B64D54}" srcOrd="0" destOrd="0" presId="urn:microsoft.com/office/officeart/2008/layout/PictureStrips"/>
    <dgm:cxn modelId="{8F929C5B-9CA8-459A-9763-017B9412AF1D}" srcId="{1F653D96-B7AA-4386-9192-14D64BAA76B0}" destId="{EBDFE558-052C-4819-BAA4-1B2AB1BFFD1A}" srcOrd="1" destOrd="0" parTransId="{B838F497-EE2E-46BE-A6FB-E742D4FA86C1}" sibTransId="{E534303F-90B9-434E-902F-F90AD0D633D6}"/>
    <dgm:cxn modelId="{580A7BA5-89E0-453A-BC6A-4FC694179934}" type="presOf" srcId="{1F653D96-B7AA-4386-9192-14D64BAA76B0}" destId="{81882CE0-61F5-4F96-89FD-7E568160DE4D}" srcOrd="0" destOrd="0" presId="urn:microsoft.com/office/officeart/2008/layout/PictureStrips"/>
    <dgm:cxn modelId="{55AE6A75-9B28-404E-8D43-4A7A0ADF762A}" type="presParOf" srcId="{81882CE0-61F5-4F96-89FD-7E568160DE4D}" destId="{89B4F49C-8ABB-4159-A5C2-B6C604DAE961}" srcOrd="0" destOrd="0" presId="urn:microsoft.com/office/officeart/2008/layout/PictureStrips"/>
    <dgm:cxn modelId="{8EEBB209-253A-4F52-B8C8-1F5E6AEB020C}" type="presParOf" srcId="{89B4F49C-8ABB-4159-A5C2-B6C604DAE961}" destId="{16D0967B-ABF3-4C16-B9DB-87275DFD91CE}" srcOrd="0" destOrd="0" presId="urn:microsoft.com/office/officeart/2008/layout/PictureStrips"/>
    <dgm:cxn modelId="{A1CCE07E-F56F-4371-BECB-FAF1D0CFC6F3}" type="presParOf" srcId="{89B4F49C-8ABB-4159-A5C2-B6C604DAE961}" destId="{FCEDB518-684A-488C-98B0-CB9CA53AF4E1}" srcOrd="1" destOrd="0" presId="urn:microsoft.com/office/officeart/2008/layout/PictureStrips"/>
    <dgm:cxn modelId="{41106106-EDA2-4CD8-AA76-9FB274D8C3C7}" type="presParOf" srcId="{81882CE0-61F5-4F96-89FD-7E568160DE4D}" destId="{52B6DFEC-6F0D-4204-96E7-341BFFFC4423}" srcOrd="1" destOrd="0" presId="urn:microsoft.com/office/officeart/2008/layout/PictureStrips"/>
    <dgm:cxn modelId="{AD226D3D-C4F6-4FD2-963B-89184362D8A2}" type="presParOf" srcId="{81882CE0-61F5-4F96-89FD-7E568160DE4D}" destId="{1650066E-30E7-411A-84DF-42F2B0C4131A}" srcOrd="2" destOrd="0" presId="urn:microsoft.com/office/officeart/2008/layout/PictureStrips"/>
    <dgm:cxn modelId="{C16C799B-B029-4F7B-9BF0-D0A6E5855F12}" type="presParOf" srcId="{1650066E-30E7-411A-84DF-42F2B0C4131A}" destId="{B5A63465-2B3D-424E-95F8-4E9749B64D54}" srcOrd="0" destOrd="0" presId="urn:microsoft.com/office/officeart/2008/layout/PictureStrips"/>
    <dgm:cxn modelId="{3C81B1E5-8990-4D68-B0F4-191862365B6A}" type="presParOf" srcId="{1650066E-30E7-411A-84DF-42F2B0C4131A}" destId="{B083E991-2C28-4182-B620-1AC686C06A75}" srcOrd="1" destOrd="0" presId="urn:microsoft.com/office/officeart/2008/layout/PictureStrips"/>
    <dgm:cxn modelId="{A4C27642-9B44-465A-B11F-C0FC02F3530E}" type="presParOf" srcId="{81882CE0-61F5-4F96-89FD-7E568160DE4D}" destId="{5F72EA26-A2F3-4BAE-8266-78C37246D2C6}" srcOrd="3" destOrd="0" presId="urn:microsoft.com/office/officeart/2008/layout/PictureStrips"/>
    <dgm:cxn modelId="{2941DFFC-D75E-4225-B5F0-00F58DF722AF}" type="presParOf" srcId="{81882CE0-61F5-4F96-89FD-7E568160DE4D}" destId="{EF3761EF-9611-4207-B8F6-D843ABAFA91A}" srcOrd="4" destOrd="0" presId="urn:microsoft.com/office/officeart/2008/layout/PictureStrips"/>
    <dgm:cxn modelId="{C704C7F7-DBFE-4E93-8AE6-8F92F4AB6800}" type="presParOf" srcId="{EF3761EF-9611-4207-B8F6-D843ABAFA91A}" destId="{C1F4429B-9A3A-4EB2-80B0-C152152CAF2A}" srcOrd="0" destOrd="0" presId="urn:microsoft.com/office/officeart/2008/layout/PictureStrips"/>
    <dgm:cxn modelId="{57B49F6A-4F2A-4043-AF11-A8FE7D4C3561}" type="presParOf" srcId="{EF3761EF-9611-4207-B8F6-D843ABAFA91A}" destId="{5B87F76E-DC8D-4E01-AEC4-5FA3E8A99C33}" srcOrd="1" destOrd="0" presId="urn:microsoft.com/office/officeart/2008/layout/PictureStrips"/>
    <dgm:cxn modelId="{997D5FCA-1664-4940-B5E9-9A21488B6790}" type="presParOf" srcId="{81882CE0-61F5-4F96-89FD-7E568160DE4D}" destId="{D1C73810-64C2-4182-A1EB-0ABB44E97863}" srcOrd="5" destOrd="0" presId="urn:microsoft.com/office/officeart/2008/layout/PictureStrips"/>
    <dgm:cxn modelId="{17DB8FA2-AA02-4EAE-96BA-7F41BA1BEE6A}" type="presParOf" srcId="{81882CE0-61F5-4F96-89FD-7E568160DE4D}" destId="{F32BB5F9-BE50-4D94-8BD2-1B8B9E81FFD4}" srcOrd="6" destOrd="0" presId="urn:microsoft.com/office/officeart/2008/layout/PictureStrips"/>
    <dgm:cxn modelId="{4B8100A9-CB58-47A5-A7C8-2716BA9EE72D}" type="presParOf" srcId="{F32BB5F9-BE50-4D94-8BD2-1B8B9E81FFD4}" destId="{3B04008D-BE36-4DB5-B296-0C0BABAFEDB9}" srcOrd="0" destOrd="0" presId="urn:microsoft.com/office/officeart/2008/layout/PictureStrips"/>
    <dgm:cxn modelId="{2B9AA370-4155-4202-B5F3-43B712D6D999}" type="presParOf" srcId="{F32BB5F9-BE50-4D94-8BD2-1B8B9E81FFD4}" destId="{5E00DAFE-41B1-48CD-AC67-2CA3722287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BEC55-3264-4713-99BB-CA348E2EF6F5}">
      <dsp:nvSpPr>
        <dsp:cNvPr id="0" name=""/>
        <dsp:cNvSpPr/>
      </dsp:nvSpPr>
      <dsp:spPr>
        <a:xfrm>
          <a:off x="0" y="196844"/>
          <a:ext cx="11412310" cy="163446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00165-8BFD-45FC-929A-6E64FF318FF4}">
      <dsp:nvSpPr>
        <dsp:cNvPr id="0" name=""/>
        <dsp:cNvSpPr/>
      </dsp:nvSpPr>
      <dsp:spPr>
        <a:xfrm>
          <a:off x="350747" y="342051"/>
          <a:ext cx="2490887" cy="13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81F12-DDC3-4330-809F-D43B68673525}">
      <dsp:nvSpPr>
        <dsp:cNvPr id="0" name=""/>
        <dsp:cNvSpPr/>
      </dsp:nvSpPr>
      <dsp:spPr>
        <a:xfrm rot="10800000">
          <a:off x="350747" y="1811090"/>
          <a:ext cx="2490887" cy="3613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Groupements de producteurs et MPME</a:t>
          </a:r>
          <a:endParaRPr lang="en-GB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Savoir-faire et expérience de l'agriculture;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Production de produits;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Propriétaires de facteurs de production comme la terre et l'eau;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Peuvent investir une importante quantité de travail.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b="1" kern="1200" dirty="0" smtClean="0"/>
            <a:t>Motivation principale: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 améliorer leurs revenus et leurs moyens de subsistance grâce à des relations commerciales plus stable.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</a:t>
          </a:r>
          <a:endParaRPr lang="en-US" sz="1400" kern="1200" dirty="0"/>
        </a:p>
      </dsp:txBody>
      <dsp:txXfrm rot="10800000">
        <a:off x="427350" y="1811090"/>
        <a:ext cx="2337681" cy="3537104"/>
      </dsp:txXfrm>
    </dsp:sp>
    <dsp:sp modelId="{F853EE49-7D5B-45DC-A129-80C82E1879BF}">
      <dsp:nvSpPr>
        <dsp:cNvPr id="0" name=""/>
        <dsp:cNvSpPr/>
      </dsp:nvSpPr>
      <dsp:spPr>
        <a:xfrm>
          <a:off x="3090723" y="342051"/>
          <a:ext cx="2490887" cy="13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947F0-6E68-49A9-BE2E-BEDC6F609E25}">
      <dsp:nvSpPr>
        <dsp:cNvPr id="0" name=""/>
        <dsp:cNvSpPr/>
      </dsp:nvSpPr>
      <dsp:spPr>
        <a:xfrm rot="10800000">
          <a:off x="3090723" y="1811090"/>
          <a:ext cx="2490887" cy="3613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Organismes du secteur public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Investir dans des biens publics;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Assurer un environnement politique, réglementaire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-Transfert d’actifs (par exemple exploitations agricoles gérées par l’État, biens fonciers publics)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Réduire les risques et les coûts de transaction pour les autres parties.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r>
            <a:rPr lang="en-US" sz="1200" b="1" kern="1200" dirty="0" smtClean="0"/>
            <a:t>Motivation principale: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0" kern="1200" dirty="0" smtClean="0"/>
            <a:t>assurer la croissance économique et réduire la pauvreté .</a:t>
          </a:r>
          <a:endParaRPr lang="en-GB" sz="1200" b="0" kern="1200" dirty="0" smtClean="0"/>
        </a:p>
      </dsp:txBody>
      <dsp:txXfrm rot="10800000">
        <a:off x="3167326" y="1811090"/>
        <a:ext cx="2337681" cy="3537104"/>
      </dsp:txXfrm>
    </dsp:sp>
    <dsp:sp modelId="{60C974D0-1F82-4223-A6F8-1C06AB49E47A}">
      <dsp:nvSpPr>
        <dsp:cNvPr id="0" name=""/>
        <dsp:cNvSpPr/>
      </dsp:nvSpPr>
      <dsp:spPr>
        <a:xfrm>
          <a:off x="5830699" y="342051"/>
          <a:ext cx="2490887" cy="13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10BBA-F5CF-4D70-850E-1E2864AE2EF3}">
      <dsp:nvSpPr>
        <dsp:cNvPr id="0" name=""/>
        <dsp:cNvSpPr/>
      </dsp:nvSpPr>
      <dsp:spPr>
        <a:xfrm rot="10800000">
          <a:off x="5830699" y="1811090"/>
          <a:ext cx="2490887" cy="3613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Entreprises du secteur privé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Faciliter l’accès aux marchés, intrants, fonds de roulement, etc. - Capacité de gestion et de coordination dans la filière;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-Investir dans des équipements/unités de transformation, des moyens de transport, etc.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Fourninr des informations sur le marché, de la technologie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r>
            <a:rPr lang="en-US" sz="1200" b="1" kern="1200" dirty="0" smtClean="0"/>
            <a:t>Motivation principale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0" kern="1200" dirty="0" smtClean="0"/>
            <a:t>obtenir des sources fiables de matières premières répondant à leurs spécifications en matière de délais de livraison, de qualité et de volume au coût le plus bas et réaliser des profits. </a:t>
          </a:r>
          <a:endParaRPr lang="en-US" sz="1200" b="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2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kern="1200" dirty="0"/>
        </a:p>
      </dsp:txBody>
      <dsp:txXfrm rot="10800000">
        <a:off x="5907302" y="1811090"/>
        <a:ext cx="2337681" cy="3537104"/>
      </dsp:txXfrm>
    </dsp:sp>
    <dsp:sp modelId="{EC11D6C6-2B15-4A2A-AF98-5064F5247C75}">
      <dsp:nvSpPr>
        <dsp:cNvPr id="0" name=""/>
        <dsp:cNvSpPr/>
      </dsp:nvSpPr>
      <dsp:spPr>
        <a:xfrm>
          <a:off x="8570676" y="342051"/>
          <a:ext cx="2490887" cy="1309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E4CE-871E-4FD1-8FF7-A5A95700FDFB}">
      <dsp:nvSpPr>
        <dsp:cNvPr id="0" name=""/>
        <dsp:cNvSpPr/>
      </dsp:nvSpPr>
      <dsp:spPr>
        <a:xfrm rot="10800000">
          <a:off x="8570676" y="1811090"/>
          <a:ext cx="2490887" cy="36137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Intermédiares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b="1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- </a:t>
          </a:r>
          <a:r>
            <a:rPr lang="fr-FR" sz="1200" kern="1200" dirty="0" smtClean="0"/>
            <a:t>Évalue objectivement les contraintes et les opportunités et aide à mettre en place et à négocier les modèles 4P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Soutient les groupements de producteurs en les aidant à mieux s’organiser;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/>
            <a:t>- Soutient l’exécution du projet 4P, le suivi-évaluation (S-E) et apporte une expertise internationale en cas de besoin.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r>
            <a:rPr lang="en-US" sz="1200" b="1" kern="1200" dirty="0" smtClean="0"/>
            <a:t>Motivation principale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b="0" kern="1200" dirty="0" smtClean="0"/>
            <a:t>mettre en place des 4P durables, favorables aux pauvres et susceptibles de se transformer en relations commerciales inclusives et mutuellement bénéfiques</a:t>
          </a:r>
          <a:r>
            <a:rPr lang="fr-FR" sz="1200" b="1" kern="1200" dirty="0" smtClean="0"/>
            <a:t>. </a:t>
          </a:r>
          <a:endParaRPr lang="fr-FR" sz="1200" kern="1200" dirty="0" smtClean="0"/>
        </a:p>
      </dsp:txBody>
      <dsp:txXfrm rot="10800000">
        <a:off x="8647279" y="1811090"/>
        <a:ext cx="2337681" cy="3537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5C7B-3E5C-4CA1-977A-8C33D155C74D}">
      <dsp:nvSpPr>
        <dsp:cNvPr id="0" name=""/>
        <dsp:cNvSpPr/>
      </dsp:nvSpPr>
      <dsp:spPr>
        <a:xfrm>
          <a:off x="3341486" y="1650360"/>
          <a:ext cx="2097680" cy="18145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ETAPES DE CONCEPTION</a:t>
          </a:r>
          <a:endParaRPr lang="en-US" sz="1300" b="1" kern="1200" dirty="0"/>
        </a:p>
      </dsp:txBody>
      <dsp:txXfrm>
        <a:off x="3689101" y="1951061"/>
        <a:ext cx="1402450" cy="1213176"/>
      </dsp:txXfrm>
    </dsp:sp>
    <dsp:sp modelId="{A3B5385F-5F4A-48E6-9D32-826EBDCB3D92}">
      <dsp:nvSpPr>
        <dsp:cNvPr id="0" name=""/>
        <dsp:cNvSpPr/>
      </dsp:nvSpPr>
      <dsp:spPr>
        <a:xfrm>
          <a:off x="4655037" y="782207"/>
          <a:ext cx="791448" cy="6819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A92BC-A08B-4280-80D5-3D595820AD7E}">
      <dsp:nvSpPr>
        <dsp:cNvPr id="0" name=""/>
        <dsp:cNvSpPr/>
      </dsp:nvSpPr>
      <dsp:spPr>
        <a:xfrm>
          <a:off x="3534713" y="0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Identification et sélection de partenaires</a:t>
          </a:r>
          <a:endParaRPr lang="en-US" sz="1300" b="1" kern="1200" dirty="0"/>
        </a:p>
      </dsp:txBody>
      <dsp:txXfrm>
        <a:off x="3819594" y="246455"/>
        <a:ext cx="1149272" cy="994256"/>
      </dsp:txXfrm>
    </dsp:sp>
    <dsp:sp modelId="{80EEA920-1D48-4368-A266-ACF746BEFB98}">
      <dsp:nvSpPr>
        <dsp:cNvPr id="0" name=""/>
        <dsp:cNvSpPr/>
      </dsp:nvSpPr>
      <dsp:spPr>
        <a:xfrm>
          <a:off x="5578719" y="2057068"/>
          <a:ext cx="791448" cy="6819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4AF8-1D37-4B97-85C9-4E725C4B36B6}">
      <dsp:nvSpPr>
        <dsp:cNvPr id="0" name=""/>
        <dsp:cNvSpPr/>
      </dsp:nvSpPr>
      <dsp:spPr>
        <a:xfrm>
          <a:off x="5111267" y="914707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Conduite</a:t>
          </a:r>
          <a:r>
            <a:rPr lang="fr-FR" sz="1300" kern="1200" dirty="0" smtClean="0"/>
            <a:t> d'une analyse de rentabilité du 4P</a:t>
          </a:r>
          <a:endParaRPr lang="en-US" sz="1300" kern="1200" dirty="0"/>
        </a:p>
      </dsp:txBody>
      <dsp:txXfrm>
        <a:off x="5396148" y="1161162"/>
        <a:ext cx="1149272" cy="994256"/>
      </dsp:txXfrm>
    </dsp:sp>
    <dsp:sp modelId="{DF4EBE1C-E946-4262-958C-CDC5FF8063A5}">
      <dsp:nvSpPr>
        <dsp:cNvPr id="0" name=""/>
        <dsp:cNvSpPr/>
      </dsp:nvSpPr>
      <dsp:spPr>
        <a:xfrm>
          <a:off x="4937070" y="3496145"/>
          <a:ext cx="791448" cy="6819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E916-2613-4BC9-9C83-D7B50CCCDADA}">
      <dsp:nvSpPr>
        <dsp:cNvPr id="0" name=""/>
        <dsp:cNvSpPr/>
      </dsp:nvSpPr>
      <dsp:spPr>
        <a:xfrm>
          <a:off x="5111267" y="2712915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Mobilisation de financements publics et privés</a:t>
          </a:r>
          <a:endParaRPr lang="en-US" sz="1300" b="1" kern="1200" dirty="0"/>
        </a:p>
      </dsp:txBody>
      <dsp:txXfrm>
        <a:off x="5396148" y="2959370"/>
        <a:ext cx="1149272" cy="994256"/>
      </dsp:txXfrm>
    </dsp:sp>
    <dsp:sp modelId="{2C2876D7-8D46-4ADC-A7FA-D80B06EC345B}">
      <dsp:nvSpPr>
        <dsp:cNvPr id="0" name=""/>
        <dsp:cNvSpPr/>
      </dsp:nvSpPr>
      <dsp:spPr>
        <a:xfrm>
          <a:off x="3345390" y="3645527"/>
          <a:ext cx="791448" cy="6819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56F2-D337-455F-B1B9-78F3D2263875}">
      <dsp:nvSpPr>
        <dsp:cNvPr id="0" name=""/>
        <dsp:cNvSpPr/>
      </dsp:nvSpPr>
      <dsp:spPr>
        <a:xfrm>
          <a:off x="3534713" y="3628645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Négociation des rôles et des responsabilités</a:t>
          </a:r>
          <a:endParaRPr lang="en-US" sz="1300" b="1" kern="1200" dirty="0"/>
        </a:p>
      </dsp:txBody>
      <dsp:txXfrm>
        <a:off x="3819594" y="3875100"/>
        <a:ext cx="1149272" cy="994256"/>
      </dsp:txXfrm>
    </dsp:sp>
    <dsp:sp modelId="{58B4FA88-F59C-494A-9401-FA00E2F068CA}">
      <dsp:nvSpPr>
        <dsp:cNvPr id="0" name=""/>
        <dsp:cNvSpPr/>
      </dsp:nvSpPr>
      <dsp:spPr>
        <a:xfrm>
          <a:off x="2406581" y="2371178"/>
          <a:ext cx="791448" cy="68193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33D45-CB38-4572-8A6A-05F3ABB9E044}">
      <dsp:nvSpPr>
        <dsp:cNvPr id="0" name=""/>
        <dsp:cNvSpPr/>
      </dsp:nvSpPr>
      <dsp:spPr>
        <a:xfrm>
          <a:off x="1950840" y="2713938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Les mécanismes de gouvernance d’un 4P</a:t>
          </a:r>
          <a:endParaRPr lang="en-US" sz="1300" b="1" kern="1200" dirty="0"/>
        </a:p>
      </dsp:txBody>
      <dsp:txXfrm>
        <a:off x="2235721" y="2960393"/>
        <a:ext cx="1149272" cy="994256"/>
      </dsp:txXfrm>
    </dsp:sp>
    <dsp:sp modelId="{E86B878E-3E7D-4017-A22C-D9EF451BCE16}">
      <dsp:nvSpPr>
        <dsp:cNvPr id="0" name=""/>
        <dsp:cNvSpPr/>
      </dsp:nvSpPr>
      <dsp:spPr>
        <a:xfrm>
          <a:off x="1950840" y="912660"/>
          <a:ext cx="1719034" cy="14871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S&amp;E du 4P</a:t>
          </a:r>
          <a:endParaRPr lang="en-US" sz="1300" kern="1200" dirty="0"/>
        </a:p>
      </dsp:txBody>
      <dsp:txXfrm>
        <a:off x="2235721" y="1159115"/>
        <a:ext cx="1149272" cy="994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5144E-B586-42D3-BF8A-E4B407D392B2}">
      <dsp:nvSpPr>
        <dsp:cNvPr id="0" name=""/>
        <dsp:cNvSpPr/>
      </dsp:nvSpPr>
      <dsp:spPr>
        <a:xfrm>
          <a:off x="0" y="364764"/>
          <a:ext cx="10098768" cy="2089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77" tIns="479044" rIns="7837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identification une institution (</a:t>
          </a:r>
          <a:r>
            <a:rPr lang="en-US" sz="1400" kern="1200" dirty="0" smtClean="0"/>
            <a:t>comité indépendant d'experts techniques) </a:t>
          </a:r>
          <a:r>
            <a:rPr lang="fr-FR" sz="1400" kern="1200" dirty="0" smtClean="0"/>
            <a:t>disposant de compétences appropriées pour gérer le processus de sélection;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lancement d'un </a:t>
          </a:r>
          <a:r>
            <a:rPr lang="fr-FR" sz="1400" b="1" kern="1200" dirty="0" smtClean="0"/>
            <a:t>appel à propositions </a:t>
          </a:r>
          <a:r>
            <a:rPr lang="fr-FR" sz="1400" kern="1200" dirty="0" smtClean="0"/>
            <a:t>pour des plans d'affaires de 4P auprès des organisations de producteurs et des entreprises privées;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évaluation</a:t>
          </a:r>
          <a:r>
            <a:rPr lang="fr-FR" sz="1400" kern="1200" dirty="0" smtClean="0"/>
            <a:t> suivant un ensemble de critères d'admissibilité préétablis;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la transformation des propositions éligibles en </a:t>
          </a:r>
          <a:r>
            <a:rPr lang="fr-FR" sz="1400" b="1" kern="1200" dirty="0" smtClean="0"/>
            <a:t>plans d’affaires </a:t>
          </a:r>
          <a:r>
            <a:rPr lang="fr-FR" sz="1400" kern="1200" dirty="0" smtClean="0"/>
            <a:t>à part entière;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la sélection finale </a:t>
          </a:r>
          <a:r>
            <a:rPr lang="fr-FR" sz="1400" kern="1200" dirty="0" smtClean="0"/>
            <a:t>des plans d'affaires en fonction des critères de sélection. </a:t>
          </a:r>
          <a:endParaRPr lang="en-US" sz="1400" kern="1200" dirty="0"/>
        </a:p>
      </dsp:txBody>
      <dsp:txXfrm>
        <a:off x="0" y="364764"/>
        <a:ext cx="10098768" cy="2089977"/>
      </dsp:txXfrm>
    </dsp:sp>
    <dsp:sp modelId="{83F98A80-DCDA-4ED4-BB41-5ABCC5495DC4}">
      <dsp:nvSpPr>
        <dsp:cNvPr id="0" name=""/>
        <dsp:cNvSpPr/>
      </dsp:nvSpPr>
      <dsp:spPr>
        <a:xfrm>
          <a:off x="486740" y="0"/>
          <a:ext cx="7069137" cy="67896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7197" tIns="0" rIns="26719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 </a:t>
          </a:r>
          <a:r>
            <a:rPr lang="fr-FR" sz="2300" b="1" kern="1200" dirty="0" smtClean="0"/>
            <a:t>1. Sélection avec mise en concurrence</a:t>
          </a:r>
        </a:p>
      </dsp:txBody>
      <dsp:txXfrm>
        <a:off x="519884" y="33144"/>
        <a:ext cx="7002849" cy="612672"/>
      </dsp:txXfrm>
    </dsp:sp>
    <dsp:sp modelId="{18FA6B0C-F1A5-4C1B-A32E-F28CF080297A}">
      <dsp:nvSpPr>
        <dsp:cNvPr id="0" name=""/>
        <dsp:cNvSpPr/>
      </dsp:nvSpPr>
      <dsp:spPr>
        <a:xfrm>
          <a:off x="0" y="2918422"/>
          <a:ext cx="10098768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77" tIns="479044" rIns="7837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/>
            <a:t>appui sur une </a:t>
          </a:r>
          <a:r>
            <a:rPr lang="fr-FR" sz="1400" b="1" kern="1200" dirty="0" smtClean="0"/>
            <a:t>cartographie</a:t>
          </a:r>
          <a:r>
            <a:rPr lang="fr-FR" sz="1400" b="0" kern="1200" dirty="0" smtClean="0"/>
            <a:t> préliminaire effectuée pendant la phase de conception du projet dans le cadre de l’étude du marché et des filières;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organisation des </a:t>
          </a:r>
          <a:r>
            <a:rPr lang="fr-FR" sz="1400" b="1" kern="1200" dirty="0" smtClean="0"/>
            <a:t>événements</a:t>
          </a:r>
          <a:r>
            <a:rPr lang="fr-FR" sz="1400" b="0" kern="1200" dirty="0" smtClean="0"/>
            <a:t> de mise en relation entre OP et secteur privé;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/>
            <a:t> vérifications préalables seront nécessaires pour évaluer la capacité et la fiabilité des entreprises et OP sélectionnées.</a:t>
          </a:r>
          <a:endParaRPr lang="en-US" sz="1400" b="0" kern="1200" dirty="0"/>
        </a:p>
      </dsp:txBody>
      <dsp:txXfrm>
        <a:off x="0" y="2918422"/>
        <a:ext cx="10098768" cy="1630125"/>
      </dsp:txXfrm>
    </dsp:sp>
    <dsp:sp modelId="{F001428C-2861-463A-9316-E630A1A49E78}">
      <dsp:nvSpPr>
        <dsp:cNvPr id="0" name=""/>
        <dsp:cNvSpPr/>
      </dsp:nvSpPr>
      <dsp:spPr>
        <a:xfrm>
          <a:off x="486740" y="2526112"/>
          <a:ext cx="7069137" cy="67896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7197" tIns="0" rIns="26719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2. Sélection directe</a:t>
          </a:r>
        </a:p>
      </dsp:txBody>
      <dsp:txXfrm>
        <a:off x="519884" y="2559256"/>
        <a:ext cx="7002849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A8F99-5CAB-4EA4-B10E-AAF40B684051}">
      <dsp:nvSpPr>
        <dsp:cNvPr id="0" name=""/>
        <dsp:cNvSpPr/>
      </dsp:nvSpPr>
      <dsp:spPr>
        <a:xfrm>
          <a:off x="605" y="1773368"/>
          <a:ext cx="1871930" cy="1871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Suivre le rythme de participation du secteur public</a:t>
          </a:r>
          <a:endParaRPr lang="en-US" sz="1800" kern="1200" dirty="0"/>
        </a:p>
      </dsp:txBody>
      <dsp:txXfrm>
        <a:off x="274743" y="2047506"/>
        <a:ext cx="1323654" cy="1323654"/>
      </dsp:txXfrm>
    </dsp:sp>
    <dsp:sp modelId="{75C8B20B-A4EF-44F4-B74E-033062BE1E6B}">
      <dsp:nvSpPr>
        <dsp:cNvPr id="0" name=""/>
        <dsp:cNvSpPr/>
      </dsp:nvSpPr>
      <dsp:spPr>
        <a:xfrm>
          <a:off x="2024536" y="2166473"/>
          <a:ext cx="1085719" cy="108571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168448" y="2581652"/>
        <a:ext cx="797895" cy="255361"/>
      </dsp:txXfrm>
    </dsp:sp>
    <dsp:sp modelId="{435F4E25-073F-4229-8C16-33217935E49D}">
      <dsp:nvSpPr>
        <dsp:cNvPr id="0" name=""/>
        <dsp:cNvSpPr/>
      </dsp:nvSpPr>
      <dsp:spPr>
        <a:xfrm>
          <a:off x="3262257" y="1773368"/>
          <a:ext cx="1871930" cy="1871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Mantenir la motivation des </a:t>
          </a:r>
          <a:r>
            <a:rPr lang="en-US" sz="1800" kern="1200" dirty="0" err="1" smtClean="0"/>
            <a:t>acteurs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privés</a:t>
          </a:r>
          <a:r>
            <a:rPr lang="en-US" sz="1800" kern="1200" dirty="0" smtClean="0"/>
            <a:t> </a:t>
          </a:r>
          <a:r>
            <a:rPr lang="en-US" sz="1800" kern="1200" dirty="0" smtClean="0"/>
            <a:t>et </a:t>
          </a:r>
          <a:r>
            <a:rPr lang="en-US" sz="1800" kern="1200" dirty="0" smtClean="0"/>
            <a:t>MPMEs</a:t>
          </a:r>
          <a:endParaRPr lang="en-US" sz="1800" kern="1200" dirty="0"/>
        </a:p>
      </dsp:txBody>
      <dsp:txXfrm>
        <a:off x="3536395" y="2047506"/>
        <a:ext cx="1323654" cy="1323654"/>
      </dsp:txXfrm>
    </dsp:sp>
    <dsp:sp modelId="{428F0355-0F59-4D31-B355-E735AD3A3D16}">
      <dsp:nvSpPr>
        <dsp:cNvPr id="0" name=""/>
        <dsp:cNvSpPr/>
      </dsp:nvSpPr>
      <dsp:spPr>
        <a:xfrm>
          <a:off x="5286188" y="2166473"/>
          <a:ext cx="1085719" cy="10857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430100" y="2390131"/>
        <a:ext cx="797895" cy="638403"/>
      </dsp:txXfrm>
    </dsp:sp>
    <dsp:sp modelId="{158F51EF-BFC9-4BA8-9EBC-558C599FFC96}">
      <dsp:nvSpPr>
        <dsp:cNvPr id="0" name=""/>
        <dsp:cNvSpPr/>
      </dsp:nvSpPr>
      <dsp:spPr>
        <a:xfrm>
          <a:off x="6523909" y="2144759"/>
          <a:ext cx="1632323" cy="1129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762957" y="2310119"/>
        <a:ext cx="1154227" cy="798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0967B-ABF3-4C16-B9DB-87275DFD91CE}">
      <dsp:nvSpPr>
        <dsp:cNvPr id="0" name=""/>
        <dsp:cNvSpPr/>
      </dsp:nvSpPr>
      <dsp:spPr>
        <a:xfrm>
          <a:off x="707889" y="999892"/>
          <a:ext cx="5525048" cy="17265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46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Recruter un personnel de gestion de projet ayant un profil professionnel adapté pour travailler avec l’approche 4P et avec le secteur privé</a:t>
          </a:r>
          <a:endParaRPr lang="en-US" sz="1800" kern="1200" dirty="0"/>
        </a:p>
      </dsp:txBody>
      <dsp:txXfrm>
        <a:off x="707889" y="999892"/>
        <a:ext cx="5525048" cy="1726577"/>
      </dsp:txXfrm>
    </dsp:sp>
    <dsp:sp modelId="{FCEDB518-684A-488C-98B0-CB9CA53AF4E1}">
      <dsp:nvSpPr>
        <dsp:cNvPr id="0" name=""/>
        <dsp:cNvSpPr/>
      </dsp:nvSpPr>
      <dsp:spPr>
        <a:xfrm>
          <a:off x="0" y="739811"/>
          <a:ext cx="1633186" cy="14299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3465-2B3D-424E-95F8-4E9749B64D54}">
      <dsp:nvSpPr>
        <dsp:cNvPr id="0" name=""/>
        <dsp:cNvSpPr/>
      </dsp:nvSpPr>
      <dsp:spPr>
        <a:xfrm>
          <a:off x="6511162" y="890565"/>
          <a:ext cx="5525048" cy="17265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46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Favoriser une analyse approfondie des objectifs du 4P, des rôles et responsabilités de chaque partenaire, des résultats attendus et des avantages pour chaque acteur; tout ceci exige qu’on y consacre du temps et des ressources</a:t>
          </a:r>
          <a:endParaRPr lang="fr-FR" sz="1800" kern="1200" dirty="0"/>
        </a:p>
      </dsp:txBody>
      <dsp:txXfrm>
        <a:off x="6511162" y="890565"/>
        <a:ext cx="5525048" cy="1726577"/>
      </dsp:txXfrm>
    </dsp:sp>
    <dsp:sp modelId="{B083E991-2C28-4182-B620-1AC686C06A75}">
      <dsp:nvSpPr>
        <dsp:cNvPr id="0" name=""/>
        <dsp:cNvSpPr/>
      </dsp:nvSpPr>
      <dsp:spPr>
        <a:xfrm>
          <a:off x="6229967" y="870340"/>
          <a:ext cx="1310574" cy="135456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4429B-9A3A-4EB2-80B0-C152152CAF2A}">
      <dsp:nvSpPr>
        <dsp:cNvPr id="0" name=""/>
        <dsp:cNvSpPr/>
      </dsp:nvSpPr>
      <dsp:spPr>
        <a:xfrm>
          <a:off x="759514" y="2838763"/>
          <a:ext cx="5525048" cy="17265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46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S’accorder sur les mécanismes de partage de savoirs et d’information entre partenaires du 4P; </a:t>
          </a:r>
          <a:endParaRPr lang="en-US" sz="1800" kern="1200" dirty="0"/>
        </a:p>
      </dsp:txBody>
      <dsp:txXfrm>
        <a:off x="759514" y="2838763"/>
        <a:ext cx="5525048" cy="1726577"/>
      </dsp:txXfrm>
    </dsp:sp>
    <dsp:sp modelId="{5B87F76E-DC8D-4E01-AEC4-5FA3E8A99C33}">
      <dsp:nvSpPr>
        <dsp:cNvPr id="0" name=""/>
        <dsp:cNvSpPr/>
      </dsp:nvSpPr>
      <dsp:spPr>
        <a:xfrm>
          <a:off x="38328" y="2835434"/>
          <a:ext cx="1578159" cy="13207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4008D-BE36-4DB5-B296-0C0BABAFEDB9}">
      <dsp:nvSpPr>
        <dsp:cNvPr id="0" name=""/>
        <dsp:cNvSpPr/>
      </dsp:nvSpPr>
      <dsp:spPr>
        <a:xfrm>
          <a:off x="6494015" y="2890328"/>
          <a:ext cx="5525048" cy="17265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46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Autonomiser tous les acteurs et accroître leur confiance, pour qu’ils puissent participer efficacement aux processus de gouvernance et de décision du 4P </a:t>
          </a:r>
          <a:endParaRPr lang="fr-FR" sz="1800" kern="1200" dirty="0"/>
        </a:p>
      </dsp:txBody>
      <dsp:txXfrm>
        <a:off x="6494015" y="2890328"/>
        <a:ext cx="5525048" cy="1726577"/>
      </dsp:txXfrm>
    </dsp:sp>
    <dsp:sp modelId="{5E00DAFE-41B1-48CD-AC67-2CA372228768}">
      <dsp:nvSpPr>
        <dsp:cNvPr id="0" name=""/>
        <dsp:cNvSpPr/>
      </dsp:nvSpPr>
      <dsp:spPr>
        <a:xfrm>
          <a:off x="6237391" y="2833594"/>
          <a:ext cx="1225851" cy="132813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4408-634B-421C-96E9-E2087D454146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8E35-812A-45E0-B898-3F43BC5A7B3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3642E3-8398-D84A-9848-1BA5344828D9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8E35-812A-45E0-B898-3F43BC5A7B3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0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8E35-812A-45E0-B898-3F43BC5A7B3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82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8E35-812A-45E0-B898-3F43BC5A7B3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50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8E35-812A-45E0-B898-3F43BC5A7B3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50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38E35-812A-45E0-B898-3F43BC5A7B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5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38E35-812A-45E0-B898-3F43BC5A7B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0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3642E3-8398-D84A-9848-1BA5344828D9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91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29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80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1412776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224" y="6356351"/>
            <a:ext cx="3657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424808C-9D1F-B34F-BD2B-0B49128C09EB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68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8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00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9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0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01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5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01C5-E0F6-4502-BF50-302E73D1272F}" type="datetimeFigureOut">
              <a:rPr lang="fr-FR" smtClean="0"/>
              <a:t>08/07/2021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C54A-39DD-416E-875C-A8CB3B2C0C9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5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3D12E1-3A83-4D89-9CBF-D528B4978653}"/>
              </a:ext>
            </a:extLst>
          </p:cNvPr>
          <p:cNvSpPr/>
          <p:nvPr/>
        </p:nvSpPr>
        <p:spPr>
          <a:xfrm>
            <a:off x="0" y="0"/>
            <a:ext cx="2225040" cy="4130040"/>
          </a:xfrm>
          <a:prstGeom prst="rect">
            <a:avLst/>
          </a:prstGeom>
          <a:solidFill>
            <a:srgbClr val="1F3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2611B4FE-1C51-4931-8D48-12AAFBC7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078" y="4954488"/>
            <a:ext cx="40030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>
              <a:spcAft>
                <a:spcPct val="20000"/>
              </a:spcAft>
              <a:defRPr/>
            </a:pPr>
            <a:endParaRPr lang="en-US" sz="3200" dirty="0">
              <a:solidFill>
                <a:srgbClr val="1F3671"/>
              </a:solidFill>
              <a:latin typeface="Gill Sans MT" panose="020B0502020104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934" y="4272170"/>
            <a:ext cx="86104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Grandes entreprises et micro, petites et moyennes entreprises (MPME) : quelle collaboration pour l’éclosion d’un secteur privé davantage créateur de richesses et d’emplois ? </a:t>
            </a:r>
            <a:endParaRPr lang="fr-FR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Partenariats Public-Privé-Producteurs (4P)</a:t>
            </a:r>
            <a:endParaRPr lang="fr-FR" sz="24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endParaRPr lang="en-GB" sz="16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0"/>
            <a:ext cx="9966960" cy="4114800"/>
          </a:xfrm>
          <a:prstGeom prst="rect">
            <a:avLst/>
          </a:prstGeom>
        </p:spPr>
      </p:pic>
      <p:pic>
        <p:nvPicPr>
          <p:cNvPr id="1026" name="Picture 2" descr="Fonds international de développement agricole (FIDA) – UPA Développement  interna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13" y="5214044"/>
            <a:ext cx="2623221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86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6776"/>
            <a:ext cx="12162107" cy="421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b="1" dirty="0" smtClean="0">
                <a:solidFill>
                  <a:schemeClr val="accent1">
                    <a:lumMod val="50000"/>
                  </a:schemeClr>
                </a:solidFill>
              </a:rPr>
              <a:t>Elements de specificités:</a:t>
            </a:r>
            <a:endParaRPr lang="en-GB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0" y="-1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Qu’y </a:t>
            </a:r>
            <a:r>
              <a:rPr lang="fr-FR" sz="2800" b="1" dirty="0"/>
              <a:t>a-t-il de nouveau dans les partenariats public-privé-producteurs (4P)? 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33" name="Rettangolo 1"/>
          <p:cNvSpPr/>
          <p:nvPr/>
        </p:nvSpPr>
        <p:spPr bwMode="auto">
          <a:xfrm>
            <a:off x="0" y="1444813"/>
            <a:ext cx="12192000" cy="903572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fr-FR" sz="1600" b="1" dirty="0" smtClean="0">
                <a:solidFill>
                  <a:prstClr val="black"/>
                </a:solidFill>
                <a:ea typeface="Verdana" panose="020B0604030504040204" pitchFamily="34" charset="0"/>
              </a:rPr>
              <a:t>DEFINITION</a:t>
            </a:r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: Le4P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consiste en une coopération entre un </a:t>
            </a:r>
            <a:r>
              <a:rPr lang="fr-FR" sz="1600" b="1" dirty="0">
                <a:solidFill>
                  <a:prstClr val="black"/>
                </a:solidFill>
                <a:ea typeface="Verdana" panose="020B0604030504040204" pitchFamily="34" charset="0"/>
              </a:rPr>
              <a:t>gouvernement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, des </a:t>
            </a:r>
            <a:r>
              <a:rPr lang="fr-FR" sz="1600" b="1" dirty="0" smtClean="0">
                <a:solidFill>
                  <a:prstClr val="black"/>
                </a:solidFill>
                <a:ea typeface="Verdana" panose="020B0604030504040204" pitchFamily="34" charset="0"/>
              </a:rPr>
              <a:t>grandes entreprises</a:t>
            </a:r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et des </a:t>
            </a:r>
            <a:r>
              <a:rPr lang="fr-FR" sz="1600" b="1" dirty="0" err="1" smtClean="0">
                <a:solidFill>
                  <a:prstClr val="black"/>
                </a:solidFill>
                <a:ea typeface="Verdana" panose="020B0604030504040204" pitchFamily="34" charset="0"/>
              </a:rPr>
              <a:t>MPMEs</a:t>
            </a:r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,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qui acceptent de collaborer pour atteindre un but commun ou effectuer une tâche spécifique, en assumant conjointement les risques et les responsabilités et en partageant avantages, ressources et compétences.</a:t>
            </a:r>
          </a:p>
        </p:txBody>
      </p:sp>
      <p:pic>
        <p:nvPicPr>
          <p:cNvPr id="34" name="Picture 2" descr="Management, driven by self interest, market economy, private sector,  private property icon - Download on Iconfinde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" y="3112815"/>
            <a:ext cx="1328469" cy="1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armer Icon Vector Sign And Symbol Isolated On White Background, Farmer  Logo Concept , Outline Symbol, Linear Sign , Outline Stock Vector -  Illustration of farmers, element: 13375915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42" y="2951728"/>
            <a:ext cx="1650641" cy="1650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Scale up - Free technology icon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0" y="3302667"/>
            <a:ext cx="1224276" cy="12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The contract icon Agreement and signature pact Vector Image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6872832" y="3302667"/>
            <a:ext cx="1061679" cy="11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07975" y="4441284"/>
            <a:ext cx="2312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1. La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participation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des grands entreprises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/>
              <a:t>est prévue dès le départ desorte qu’elle fasse partie intégrante de la conception du projet et de son exécution.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0400" y="4472845"/>
            <a:ext cx="2000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2.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MPMEs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jouent un rôle actif </a:t>
            </a:r>
            <a:r>
              <a:rPr lang="fr-FR" dirty="0"/>
              <a:t>dans les négociations et les accords de </a:t>
            </a:r>
            <a:r>
              <a:rPr lang="fr-FR" dirty="0" smtClean="0"/>
              <a:t>partenariat.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6128071" y="4526943"/>
            <a:ext cx="2397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3. Un </a:t>
            </a:r>
            <a:r>
              <a:rPr lang="fr-FR" dirty="0"/>
              <a:t>4P est un véritable partenariat dans lequel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chaque partenaire a des rôles et des responsabilités bien définis</a:t>
            </a:r>
            <a:r>
              <a:rPr lang="fr-FR" dirty="0"/>
              <a:t> et partage risques et </a:t>
            </a:r>
            <a:r>
              <a:rPr lang="fr-FR" dirty="0" smtClean="0"/>
              <a:t>avantages.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8972551" y="4526943"/>
            <a:ext cx="27884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4. Un </a:t>
            </a:r>
            <a:r>
              <a:rPr lang="fr-FR" dirty="0"/>
              <a:t>4P doit être considéré comme un </a:t>
            </a:r>
            <a:r>
              <a:rPr lang="fr-FR" b="1" dirty="0">
                <a:solidFill>
                  <a:schemeClr val="tx2"/>
                </a:solidFill>
              </a:rPr>
              <a:t>point d'entrée </a:t>
            </a:r>
            <a:r>
              <a:rPr lang="fr-FR" dirty="0"/>
              <a:t>pour la trasnposition à plus grande échelle des résultats d’un projet en faisant appel à des investissements du secteur </a:t>
            </a:r>
            <a:r>
              <a:rPr lang="fr-FR" dirty="0" smtClean="0"/>
              <a:t>privé.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59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0" y="-1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 Qu'apporte </a:t>
            </a:r>
            <a:r>
              <a:rPr lang="fr-FR" sz="2800" b="1" dirty="0"/>
              <a:t>chaque partenaire à un 4P?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1124654"/>
              </p:ext>
            </p:extLst>
          </p:nvPr>
        </p:nvGraphicFramePr>
        <p:xfrm>
          <a:off x="307975" y="1274745"/>
          <a:ext cx="11412311" cy="524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807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0" y="-27669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 Quels </a:t>
            </a:r>
            <a:r>
              <a:rPr lang="en-GB" sz="2800" b="1" dirty="0"/>
              <a:t>types de partenariats</a:t>
            </a:r>
            <a:r>
              <a:rPr lang="en-GB" sz="2800" b="1" dirty="0" smtClean="0"/>
              <a:t>?</a:t>
            </a:r>
            <a:r>
              <a:rPr lang="fr-FR" sz="2800" b="1" dirty="0"/>
              <a:t> Comment le contexte influence la forme de </a:t>
            </a:r>
            <a:r>
              <a:rPr lang="fr-FR" sz="2800" b="1" dirty="0" smtClean="0"/>
              <a:t>4P</a:t>
            </a:r>
            <a:r>
              <a:rPr lang="en-GB" sz="2800" b="1" dirty="0" smtClean="0"/>
              <a:t> </a:t>
            </a:r>
            <a:endParaRPr lang="fr-FR" sz="2800" b="1" dirty="0"/>
          </a:p>
        </p:txBody>
      </p:sp>
      <p:sp>
        <p:nvSpPr>
          <p:cNvPr id="7" name="Rettangolo 1"/>
          <p:cNvSpPr/>
          <p:nvPr/>
        </p:nvSpPr>
        <p:spPr bwMode="auto">
          <a:xfrm>
            <a:off x="0" y="1421248"/>
            <a:ext cx="12192000" cy="666105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 Il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n'existe pas de “modèle unique”, </a:t>
            </a:r>
            <a:r>
              <a:rPr lang="fr-FR" sz="1600" b="1" dirty="0">
                <a:solidFill>
                  <a:prstClr val="black"/>
                </a:solidFill>
                <a:ea typeface="Verdana" panose="020B0604030504040204" pitchFamily="34" charset="0"/>
              </a:rPr>
              <a:t>tout dépend du contexte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: les possibilités de partenariat varient considérablement entre les pays et les </a:t>
            </a:r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 produits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1911354" y="2440571"/>
            <a:ext cx="206553" cy="182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2858137" y="2567051"/>
            <a:ext cx="225532" cy="19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val 9"/>
          <p:cNvSpPr/>
          <p:nvPr/>
        </p:nvSpPr>
        <p:spPr>
          <a:xfrm>
            <a:off x="1382133" y="2716499"/>
            <a:ext cx="118466" cy="9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val 10"/>
          <p:cNvSpPr/>
          <p:nvPr/>
        </p:nvSpPr>
        <p:spPr>
          <a:xfrm>
            <a:off x="1732906" y="3615670"/>
            <a:ext cx="166334" cy="158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Oval 11"/>
          <p:cNvSpPr/>
          <p:nvPr/>
        </p:nvSpPr>
        <p:spPr>
          <a:xfrm>
            <a:off x="3819239" y="2618222"/>
            <a:ext cx="133655" cy="9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Oval 12"/>
          <p:cNvSpPr/>
          <p:nvPr/>
        </p:nvSpPr>
        <p:spPr>
          <a:xfrm>
            <a:off x="3580173" y="3445220"/>
            <a:ext cx="230465" cy="167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Oval 13"/>
          <p:cNvSpPr/>
          <p:nvPr/>
        </p:nvSpPr>
        <p:spPr>
          <a:xfrm>
            <a:off x="2006366" y="3670275"/>
            <a:ext cx="248518" cy="22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Oval 14"/>
          <p:cNvSpPr/>
          <p:nvPr/>
        </p:nvSpPr>
        <p:spPr>
          <a:xfrm>
            <a:off x="3879681" y="3052218"/>
            <a:ext cx="247207" cy="186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Oval 15"/>
          <p:cNvSpPr/>
          <p:nvPr/>
        </p:nvSpPr>
        <p:spPr>
          <a:xfrm>
            <a:off x="2613103" y="3777248"/>
            <a:ext cx="159126" cy="118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val 16"/>
          <p:cNvSpPr/>
          <p:nvPr/>
        </p:nvSpPr>
        <p:spPr>
          <a:xfrm>
            <a:off x="3306744" y="2393107"/>
            <a:ext cx="160992" cy="128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val 17"/>
          <p:cNvSpPr/>
          <p:nvPr/>
        </p:nvSpPr>
        <p:spPr>
          <a:xfrm>
            <a:off x="2639268" y="2220978"/>
            <a:ext cx="132959" cy="119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Oval 18"/>
          <p:cNvSpPr/>
          <p:nvPr/>
        </p:nvSpPr>
        <p:spPr>
          <a:xfrm>
            <a:off x="1640209" y="2317740"/>
            <a:ext cx="118466" cy="9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1190386" y="3118660"/>
            <a:ext cx="247168" cy="24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Oval 20"/>
          <p:cNvSpPr/>
          <p:nvPr/>
        </p:nvSpPr>
        <p:spPr>
          <a:xfrm>
            <a:off x="3304007" y="3809515"/>
            <a:ext cx="118466" cy="105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342073" y="2869362"/>
            <a:ext cx="25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Nombreuses options de </a:t>
            </a:r>
            <a:endParaRPr lang="fr-FR" dirty="0" smtClean="0"/>
          </a:p>
          <a:p>
            <a:pPr algn="ctr"/>
            <a:r>
              <a:rPr lang="fr-FR" dirty="0" smtClean="0"/>
              <a:t>partenariat</a:t>
            </a:r>
            <a:endParaRPr lang="fr-FR" dirty="0"/>
          </a:p>
        </p:txBody>
      </p:sp>
      <p:sp>
        <p:nvSpPr>
          <p:cNvPr id="23" name="Oval 22"/>
          <p:cNvSpPr/>
          <p:nvPr/>
        </p:nvSpPr>
        <p:spPr>
          <a:xfrm>
            <a:off x="7543965" y="2394584"/>
            <a:ext cx="1793256" cy="1595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Peu d’options de partenariat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307975" y="4046562"/>
            <a:ext cx="4729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Contexte du projet: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un </a:t>
            </a:r>
            <a:r>
              <a:rPr lang="fr-FR" sz="1200" dirty="0"/>
              <a:t>secteur privé développé;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plusieurs </a:t>
            </a:r>
            <a:r>
              <a:rPr lang="fr-FR" sz="1200" dirty="0"/>
              <a:t>filières couvertes par le projet;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une </a:t>
            </a:r>
            <a:r>
              <a:rPr lang="fr-FR" sz="1200" dirty="0"/>
              <a:t>conception large du </a:t>
            </a:r>
            <a:r>
              <a:rPr lang="fr-FR" sz="1200" dirty="0" smtClean="0"/>
              <a:t>partenariat</a:t>
            </a:r>
            <a:endParaRPr lang="en-GB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Selection et gouvernance: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Processus de mise en </a:t>
            </a:r>
            <a:r>
              <a:rPr lang="fr-FR" sz="1200" dirty="0" smtClean="0"/>
              <a:t>concurrence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Gouvernance plus légère de chaque 4P; potentiellement, plusieurs 4P de moindre ampleur dans un projet</a:t>
            </a:r>
            <a:endParaRPr lang="en-GB" sz="1200" dirty="0" smtClean="0"/>
          </a:p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Cycle du projet: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Au </a:t>
            </a:r>
            <a:r>
              <a:rPr lang="fr-FR" sz="1200" dirty="0"/>
              <a:t>stade de la conception</a:t>
            </a:r>
            <a:r>
              <a:rPr lang="fr-FR" sz="1200" b="1" dirty="0"/>
              <a:t>: cartographie des partenaires </a:t>
            </a:r>
            <a:r>
              <a:rPr lang="fr-FR" sz="1200" dirty="0"/>
              <a:t>et du potentiel commercial/favorable aux </a:t>
            </a:r>
            <a:r>
              <a:rPr lang="fr-FR" sz="1200" dirty="0" smtClean="0"/>
              <a:t>pauvres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Au cours de la mise en œuvre: </a:t>
            </a:r>
            <a:r>
              <a:rPr lang="fr-FR" sz="1200" b="1" dirty="0"/>
              <a:t>sélection et mise en relation des producteurs et des acteurs privés </a:t>
            </a:r>
            <a:r>
              <a:rPr lang="fr-FR" sz="1200" dirty="0"/>
              <a:t>(potentiellement plusieurs 4P)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4046562"/>
            <a:ext cx="50840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Contexte du projet: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peu </a:t>
            </a:r>
            <a:r>
              <a:rPr lang="fr-FR" sz="1200" dirty="0"/>
              <a:t>d'acteurs</a:t>
            </a:r>
            <a:r>
              <a:rPr lang="fr-FR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 contrainte </a:t>
            </a:r>
            <a:r>
              <a:rPr lang="fr-FR" sz="1200" dirty="0"/>
              <a:t>très spécifique à surmonter par le partenariat;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besoin </a:t>
            </a:r>
            <a:r>
              <a:rPr lang="fr-FR" sz="1200" dirty="0"/>
              <a:t>d'investissement important ou à long terme (principalement pour l'arboriculture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Selection et gouvernance: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Moins concurrentiel; processus solide de vérification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Priorité </a:t>
            </a:r>
            <a:r>
              <a:rPr lang="fr-FR" sz="1200" dirty="0"/>
              <a:t>accordée à l'élaboration d'un mécanisme de gouvernance; accent mis essentiellement sur un seul 4P dans le projet</a:t>
            </a:r>
          </a:p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Cycle du projet: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Au stade de la conception: </a:t>
            </a:r>
            <a:r>
              <a:rPr lang="fr-FR" sz="1200" b="1" dirty="0"/>
              <a:t>évaluation et sélection des parties prenantes </a:t>
            </a:r>
            <a:r>
              <a:rPr lang="fr-FR" sz="1200" dirty="0"/>
              <a:t>(producteurs et secteur privé)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Au cours de la mise en œuvre: </a:t>
            </a:r>
            <a:r>
              <a:rPr lang="fr-FR" sz="1200" b="1" dirty="0"/>
              <a:t>priorité accordée à l’établissement de relations entre acteurs et à la réalisation des objectifs</a:t>
            </a:r>
          </a:p>
        </p:txBody>
      </p:sp>
    </p:spTree>
    <p:extLst>
      <p:ext uri="{BB962C8B-B14F-4D97-AF65-F5344CB8AC3E}">
        <p14:creationId xmlns:p14="http://schemas.microsoft.com/office/powerpoint/2010/main" val="100579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0" y="-27669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 Etapes essentielles de </a:t>
            </a:r>
            <a:r>
              <a:rPr lang="fr-FR" sz="2800" b="1" dirty="0"/>
              <a:t>conception </a:t>
            </a:r>
            <a:r>
              <a:rPr lang="fr-FR" sz="2800" b="1" dirty="0" smtClean="0"/>
              <a:t>pour la </a:t>
            </a:r>
            <a:r>
              <a:rPr lang="fr-FR" sz="2800" b="1" dirty="0"/>
              <a:t>mise en place de 4P réussis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0165775"/>
              </p:ext>
            </p:extLst>
          </p:nvPr>
        </p:nvGraphicFramePr>
        <p:xfrm>
          <a:off x="4441371" y="1538042"/>
          <a:ext cx="8781142" cy="51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598" y="2249288"/>
            <a:ext cx="3686628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QUESTIONS FONDMENTALES POUR JUSTIFIER UN PARTENARIAT 4P</a:t>
            </a:r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Quelle </a:t>
            </a:r>
            <a:r>
              <a:rPr lang="fr-FR" dirty="0">
                <a:solidFill>
                  <a:schemeClr val="bg1"/>
                </a:solidFill>
              </a:rPr>
              <a:t>est la nature du problème? Pourquoi un partenariat est-il nécessaire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Le </a:t>
            </a:r>
            <a:r>
              <a:rPr lang="fr-FR" dirty="0">
                <a:solidFill>
                  <a:schemeClr val="bg1"/>
                </a:solidFill>
              </a:rPr>
              <a:t>4P </a:t>
            </a:r>
            <a:r>
              <a:rPr lang="fr-FR" dirty="0" smtClean="0">
                <a:solidFill>
                  <a:schemeClr val="bg1"/>
                </a:solidFill>
              </a:rPr>
              <a:t>est-il </a:t>
            </a:r>
            <a:r>
              <a:rPr lang="fr-FR" dirty="0">
                <a:solidFill>
                  <a:schemeClr val="bg1"/>
                </a:solidFill>
              </a:rPr>
              <a:t>nécessaire, ou une autre solution est-elle préférable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Quel est le but et quels sont les objectifs à atteindre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</a:t>
            </a:r>
            <a:r>
              <a:rPr lang="fr-FR" dirty="0">
                <a:solidFill>
                  <a:schemeClr val="bg1"/>
                </a:solidFill>
              </a:rPr>
              <a:t>partenariat répond-il à une demande durable du marché? Comment </a:t>
            </a:r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parties </a:t>
            </a:r>
            <a:r>
              <a:rPr lang="fr-FR" dirty="0" smtClean="0">
                <a:solidFill>
                  <a:schemeClr val="bg1"/>
                </a:solidFill>
              </a:rPr>
              <a:t>vont bénéficier du partenariat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876800" y="3754861"/>
            <a:ext cx="1074057" cy="682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26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0" y="-58881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 Identification </a:t>
            </a:r>
            <a:r>
              <a:rPr lang="fr-FR" sz="2800" b="1" dirty="0"/>
              <a:t>et sélection de partenaires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875515"/>
              </p:ext>
            </p:extLst>
          </p:nvPr>
        </p:nvGraphicFramePr>
        <p:xfrm>
          <a:off x="460375" y="1660054"/>
          <a:ext cx="10098768" cy="457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0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81423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800" b="1" dirty="0" smtClean="0">
                <a:solidFill>
                  <a:prstClr val="white"/>
                </a:solidFill>
              </a:rPr>
              <a:t> Négociation</a:t>
            </a:r>
            <a:r>
              <a:rPr lang="fr-FR" sz="2800" b="1" dirty="0">
                <a:solidFill>
                  <a:prstClr val="white"/>
                </a:solidFill>
              </a:rPr>
              <a:t>: définition des rôles et </a:t>
            </a:r>
            <a:r>
              <a:rPr lang="fr-FR" sz="2800" b="1" dirty="0" smtClean="0">
                <a:solidFill>
                  <a:prstClr val="white"/>
                </a:solidFill>
              </a:rPr>
              <a:t>responsabilités de l’UGP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1"/>
          <p:cNvSpPr/>
          <p:nvPr/>
        </p:nvSpPr>
        <p:spPr bwMode="auto">
          <a:xfrm>
            <a:off x="0" y="1367494"/>
            <a:ext cx="12192000" cy="86548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Les négociations doivent conduire à une </a:t>
            </a:r>
            <a:r>
              <a:rPr lang="fr-FR" sz="1600" b="1" dirty="0">
                <a:solidFill>
                  <a:prstClr val="black"/>
                </a:solidFill>
                <a:ea typeface="Verdana" panose="020B0604030504040204" pitchFamily="34" charset="0"/>
              </a:rPr>
              <a:t>compréhension mutuelle des attentes, des capacités et des responsabilités </a:t>
            </a:r>
            <a:r>
              <a:rPr lang="fr-FR" sz="1600" dirty="0">
                <a:solidFill>
                  <a:prstClr val="black"/>
                </a:solidFill>
                <a:ea typeface="Verdana" panose="020B0604030504040204" pitchFamily="34" charset="0"/>
              </a:rPr>
              <a:t>de toutes les parties et instaurer une confiance mutuelle entre des parties qui ne sont pas habituées à travailler en </a:t>
            </a:r>
            <a:r>
              <a:rPr lang="fr-FR" sz="1600" dirty="0" smtClean="0">
                <a:solidFill>
                  <a:prstClr val="black"/>
                </a:solidFill>
                <a:ea typeface="Verdana" panose="020B0604030504040204" pitchFamily="34" charset="0"/>
              </a:rPr>
              <a:t>partenariat. </a:t>
            </a:r>
            <a:endParaRPr lang="fr-FR" sz="1600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26952555"/>
              </p:ext>
            </p:extLst>
          </p:nvPr>
        </p:nvGraphicFramePr>
        <p:xfrm>
          <a:off x="2099682" y="1800236"/>
          <a:ext cx="8156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70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Text,Font,Line,Clip art,Symbol,Graphics #30122 - Free Ico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117060"/>
            <a:ext cx="12192000" cy="1448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800" b="1" dirty="0" smtClean="0">
                <a:solidFill>
                  <a:prstClr val="white"/>
                </a:solidFill>
              </a:rPr>
              <a:t> Recommandations générales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819513"/>
              </p:ext>
            </p:extLst>
          </p:nvPr>
        </p:nvGraphicFramePr>
        <p:xfrm>
          <a:off x="-1" y="1331857"/>
          <a:ext cx="120396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30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3D12E1-3A83-4D89-9CBF-D528B4978653}"/>
              </a:ext>
            </a:extLst>
          </p:cNvPr>
          <p:cNvSpPr/>
          <p:nvPr/>
        </p:nvSpPr>
        <p:spPr>
          <a:xfrm>
            <a:off x="0" y="0"/>
            <a:ext cx="2225040" cy="4130040"/>
          </a:xfrm>
          <a:prstGeom prst="rect">
            <a:avLst/>
          </a:prstGeom>
          <a:solidFill>
            <a:srgbClr val="1F3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2611B4FE-1C51-4931-8D48-12AAFBC7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078" y="4954488"/>
            <a:ext cx="40030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>
              <a:spcAft>
                <a:spcPct val="20000"/>
              </a:spcAft>
              <a:defRPr/>
            </a:pPr>
            <a:endParaRPr lang="en-US" sz="3200" dirty="0">
              <a:solidFill>
                <a:srgbClr val="1F3671"/>
              </a:solidFill>
              <a:latin typeface="Gill Sans MT" panose="020B0502020104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355" y="4544378"/>
            <a:ext cx="861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Merci de votre participation!</a:t>
            </a:r>
            <a:endParaRPr lang="fr-FR" sz="24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0"/>
            <a:ext cx="9966960" cy="4114800"/>
          </a:xfrm>
          <a:prstGeom prst="rect">
            <a:avLst/>
          </a:prstGeom>
        </p:spPr>
      </p:pic>
      <p:pic>
        <p:nvPicPr>
          <p:cNvPr id="1026" name="Picture 2" descr="Fonds international de développement agricole (FIDA) – UPA Développement  interna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13" y="5214044"/>
            <a:ext cx="2623221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57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1184</Words>
  <Application>Microsoft Office PowerPoint</Application>
  <PresentationFormat>Widescreen</PresentationFormat>
  <Paragraphs>115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Gill Sans MT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Protomastro, Enrico</dc:creator>
  <cp:lastModifiedBy>Protomastro, Enrico</cp:lastModifiedBy>
  <cp:revision>55</cp:revision>
  <dcterms:created xsi:type="dcterms:W3CDTF">2020-11-20T08:05:50Z</dcterms:created>
  <dcterms:modified xsi:type="dcterms:W3CDTF">2021-07-08T13:13:41Z</dcterms:modified>
</cp:coreProperties>
</file>